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97" r:id="rId2"/>
    <p:sldId id="473" r:id="rId3"/>
    <p:sldId id="475" r:id="rId4"/>
    <p:sldId id="483" r:id="rId5"/>
    <p:sldId id="485" r:id="rId6"/>
    <p:sldId id="484" r:id="rId7"/>
    <p:sldId id="486" r:id="rId8"/>
    <p:sldId id="487" r:id="rId9"/>
    <p:sldId id="496" r:id="rId10"/>
    <p:sldId id="450" r:id="rId11"/>
    <p:sldId id="476" r:id="rId12"/>
    <p:sldId id="477" r:id="rId13"/>
    <p:sldId id="478" r:id="rId14"/>
    <p:sldId id="453" r:id="rId15"/>
    <p:sldId id="479" r:id="rId16"/>
    <p:sldId id="480" r:id="rId17"/>
    <p:sldId id="458" r:id="rId18"/>
    <p:sldId id="482" r:id="rId19"/>
    <p:sldId id="481" r:id="rId20"/>
    <p:sldId id="454" r:id="rId21"/>
    <p:sldId id="492" r:id="rId22"/>
    <p:sldId id="488" r:id="rId23"/>
    <p:sldId id="489" r:id="rId24"/>
    <p:sldId id="493" r:id="rId25"/>
    <p:sldId id="490" r:id="rId26"/>
    <p:sldId id="491" r:id="rId27"/>
    <p:sldId id="49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8000"/>
    <a:srgbClr val="006600"/>
    <a:srgbClr val="6600CC"/>
    <a:srgbClr val="FF0000"/>
    <a:srgbClr val="FF6600"/>
    <a:srgbClr val="FFFF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92" autoAdjust="0"/>
    <p:restoredTop sz="94471" autoAdjust="0"/>
  </p:normalViewPr>
  <p:slideViewPr>
    <p:cSldViewPr>
      <p:cViewPr>
        <p:scale>
          <a:sx n="75" d="100"/>
          <a:sy n="75" d="100"/>
        </p:scale>
        <p:origin x="-129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F4019B1-FAE9-4612-9ADD-72204BCF6E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81D9A-745C-4DBC-99BB-2EA84B6E1E01}" type="slidenum">
              <a:rPr lang="ru-RU"/>
              <a:pPr/>
              <a:t>1</a:t>
            </a:fld>
            <a:endParaRPr lang="ru-RU"/>
          </a:p>
        </p:txBody>
      </p:sp>
      <p:sp>
        <p:nvSpPr>
          <p:cNvPr id="565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8A134-07D1-4D73-A634-0BDE9827448F}" type="slidenum">
              <a:rPr lang="ru-RU"/>
              <a:pPr/>
              <a:t>10</a:t>
            </a:fld>
            <a:endParaRPr lang="ru-RU"/>
          </a:p>
        </p:txBody>
      </p:sp>
      <p:sp>
        <p:nvSpPr>
          <p:cNvPr id="72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CB525-B633-463F-BB44-43B6110AB84E}" type="slidenum">
              <a:rPr lang="ru-RU"/>
              <a:pPr/>
              <a:t>11</a:t>
            </a:fld>
            <a:endParaRPr lang="ru-RU"/>
          </a:p>
        </p:txBody>
      </p:sp>
      <p:sp>
        <p:nvSpPr>
          <p:cNvPr id="76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F1103-6003-49DE-8FCE-8C27032E444E}" type="slidenum">
              <a:rPr lang="ru-RU"/>
              <a:pPr/>
              <a:t>12</a:t>
            </a:fld>
            <a:endParaRPr lang="ru-RU"/>
          </a:p>
        </p:txBody>
      </p:sp>
      <p:sp>
        <p:nvSpPr>
          <p:cNvPr id="76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B9FCF-78C0-4EBA-B536-CC20A482C016}" type="slidenum">
              <a:rPr lang="ru-RU"/>
              <a:pPr/>
              <a:t>13</a:t>
            </a:fld>
            <a:endParaRPr lang="ru-RU"/>
          </a:p>
        </p:txBody>
      </p:sp>
      <p:sp>
        <p:nvSpPr>
          <p:cNvPr id="77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9C5FA-4DE3-4660-83A7-1991A1425FC4}" type="slidenum">
              <a:rPr lang="ru-RU"/>
              <a:pPr/>
              <a:t>14</a:t>
            </a:fld>
            <a:endParaRPr lang="ru-RU"/>
          </a:p>
        </p:txBody>
      </p:sp>
      <p:sp>
        <p:nvSpPr>
          <p:cNvPr id="73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B0171-879E-491B-8717-2A6B9849B546}" type="slidenum">
              <a:rPr lang="ru-RU"/>
              <a:pPr/>
              <a:t>26</a:t>
            </a:fld>
            <a:endParaRPr lang="ru-RU"/>
          </a:p>
        </p:txBody>
      </p:sp>
      <p:sp>
        <p:nvSpPr>
          <p:cNvPr id="80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 просмотре слайда 27, опять, как в случае с правильным треугольником может возникнуть ощущение симметрии. Симметрия действительно есть, но не центральная, а  </a:t>
            </a:r>
            <a:r>
              <a:rPr lang="ru-RU" b="1" i="1"/>
              <a:t>осевая</a:t>
            </a:r>
            <a:r>
              <a:rPr lang="ru-RU"/>
              <a:t>, о которой мы будем говорить на следующем уроке. И осей симметрии здесь несколько! А вот центра симметрии нет.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A0BFC-E5F5-42F9-BA53-D783741FBFFA}" type="slidenum">
              <a:rPr lang="ru-RU"/>
              <a:pPr/>
              <a:t>2</a:t>
            </a:fld>
            <a:endParaRPr lang="ru-RU"/>
          </a:p>
        </p:txBody>
      </p:sp>
      <p:sp>
        <p:nvSpPr>
          <p:cNvPr id="75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1605D-1647-4F05-A994-F8974C8A8586}" type="slidenum">
              <a:rPr lang="ru-RU"/>
              <a:pPr/>
              <a:t>3</a:t>
            </a:fld>
            <a:endParaRPr lang="ru-RU"/>
          </a:p>
        </p:txBody>
      </p:sp>
      <p:sp>
        <p:nvSpPr>
          <p:cNvPr id="76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1E3EE-E00C-4A2B-97B5-C962C0748F74}" type="slidenum">
              <a:rPr lang="ru-RU"/>
              <a:pPr/>
              <a:t>4</a:t>
            </a:fld>
            <a:endParaRPr lang="ru-RU"/>
          </a:p>
        </p:txBody>
      </p:sp>
      <p:sp>
        <p:nvSpPr>
          <p:cNvPr id="77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033B0-7F67-4A24-ABA0-F622FE827847}" type="slidenum">
              <a:rPr lang="ru-RU"/>
              <a:pPr/>
              <a:t>5</a:t>
            </a:fld>
            <a:endParaRPr lang="ru-RU"/>
          </a:p>
        </p:txBody>
      </p:sp>
      <p:sp>
        <p:nvSpPr>
          <p:cNvPr id="78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0B109-2D93-41F0-8E6F-15CDB09E07F2}" type="slidenum">
              <a:rPr lang="ru-RU"/>
              <a:pPr/>
              <a:t>6</a:t>
            </a:fld>
            <a:endParaRPr lang="ru-RU"/>
          </a:p>
        </p:txBody>
      </p:sp>
      <p:sp>
        <p:nvSpPr>
          <p:cNvPr id="78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BD3FF-6C36-4D7D-A69E-EE0369EE8823}" type="slidenum">
              <a:rPr lang="ru-RU"/>
              <a:pPr/>
              <a:t>7</a:t>
            </a:fld>
            <a:endParaRPr lang="ru-RU"/>
          </a:p>
        </p:txBody>
      </p:sp>
      <p:sp>
        <p:nvSpPr>
          <p:cNvPr id="78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7A6DD-3DE6-435F-817B-4DA5425F5552}" type="slidenum">
              <a:rPr lang="ru-RU"/>
              <a:pPr/>
              <a:t>8</a:t>
            </a:fld>
            <a:endParaRPr lang="ru-RU"/>
          </a:p>
        </p:txBody>
      </p:sp>
      <p:sp>
        <p:nvSpPr>
          <p:cNvPr id="78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6BB8A-50FA-42AA-9F3C-1F05353749CB}" type="slidenum">
              <a:rPr lang="ru-RU"/>
              <a:pPr/>
              <a:t>9</a:t>
            </a:fld>
            <a:endParaRPr lang="ru-RU"/>
          </a:p>
        </p:txBody>
      </p:sp>
      <p:sp>
        <p:nvSpPr>
          <p:cNvPr id="79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8806-A18D-45BB-89CE-47F12DCBD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6C6E-8F10-4522-92B3-92765E481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43FB-40A3-47BB-9FA8-822FD67C5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0F2-7001-449A-9E8D-B84EFF3A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449CBF-E089-4107-83C2-821D91307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2607-493C-4E6C-9467-3CCD40E47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5B2E-9355-44F7-851E-0FE87DC24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7156-F1FB-4768-BEF9-8A96FCE5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5DA-D113-4F5B-A0BA-AFAA9AE20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88B-9F58-4D45-B958-4C2464657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13D0-CF38-4746-9879-B9DACD89C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EFC177-933F-4A2F-8133-B45FD1BA4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ookatme.ru/flows/illyustratsiya/posts/36694-ernst-haecke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atme.ru/flows/illyustratsiya/posts/36694-ernst-haecke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5" name="WordArt 11"/>
          <p:cNvSpPr>
            <a:spLocks noChangeArrowheads="1" noChangeShapeType="1" noTextEdit="1"/>
          </p:cNvSpPr>
          <p:nvPr/>
        </p:nvSpPr>
        <p:spPr bwMode="auto">
          <a:xfrm>
            <a:off x="914400" y="2057400"/>
            <a:ext cx="72390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B400B4"/>
                    </a:gs>
                    <a:gs pos="100000">
                      <a:srgbClr val="FF66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Симметрия </a:t>
            </a:r>
          </a:p>
          <a:p>
            <a:pPr algn="ctr"/>
            <a:r>
              <a:rPr lang="ru-RU" sz="6600" b="1" kern="1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B400B4"/>
                    </a:gs>
                    <a:gs pos="100000">
                      <a:srgbClr val="FF66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относительно точки</a:t>
            </a:r>
          </a:p>
        </p:txBody>
      </p:sp>
      <p:sp>
        <p:nvSpPr>
          <p:cNvPr id="564236" name="WordArt 12"/>
          <p:cNvSpPr>
            <a:spLocks noChangeArrowheads="1" noChangeShapeType="1" noTextEdit="1"/>
          </p:cNvSpPr>
          <p:nvPr/>
        </p:nvSpPr>
        <p:spPr bwMode="auto">
          <a:xfrm>
            <a:off x="762000" y="54864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FF">
                    <a:alpha val="64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0066FF">
                  <a:alpha val="64999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132" name="Freeform 68"/>
          <p:cNvSpPr>
            <a:spLocks/>
          </p:cNvSpPr>
          <p:nvPr/>
        </p:nvSpPr>
        <p:spPr bwMode="auto">
          <a:xfrm>
            <a:off x="571500" y="328613"/>
            <a:ext cx="2667000" cy="2193925"/>
          </a:xfrm>
          <a:custGeom>
            <a:avLst/>
            <a:gdLst/>
            <a:ahLst/>
            <a:cxnLst>
              <a:cxn ang="0">
                <a:pos x="0" y="960"/>
              </a:cxn>
              <a:cxn ang="0">
                <a:pos x="1680" y="0"/>
              </a:cxn>
              <a:cxn ang="0">
                <a:pos x="1056" y="1440"/>
              </a:cxn>
              <a:cxn ang="0">
                <a:pos x="0" y="960"/>
              </a:cxn>
            </a:cxnLst>
            <a:rect l="0" t="0" r="r" b="b"/>
            <a:pathLst>
              <a:path w="1680" h="1440">
                <a:moveTo>
                  <a:pt x="0" y="960"/>
                </a:moveTo>
                <a:lnTo>
                  <a:pt x="1680" y="0"/>
                </a:lnTo>
                <a:lnTo>
                  <a:pt x="1056" y="1440"/>
                </a:lnTo>
                <a:lnTo>
                  <a:pt x="0" y="960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28150" name="Group 86"/>
          <p:cNvGrpSpPr>
            <a:grpSpLocks/>
          </p:cNvGrpSpPr>
          <p:nvPr/>
        </p:nvGrpSpPr>
        <p:grpSpPr bwMode="auto">
          <a:xfrm>
            <a:off x="2247900" y="2522538"/>
            <a:ext cx="596900" cy="1900237"/>
            <a:chOff x="1704" y="1589"/>
            <a:chExt cx="376" cy="1197"/>
          </a:xfrm>
        </p:grpSpPr>
        <p:sp>
          <p:nvSpPr>
            <p:cNvPr id="728133" name="Freeform 69"/>
            <p:cNvSpPr>
              <a:spLocks/>
            </p:cNvSpPr>
            <p:nvPr/>
          </p:nvSpPr>
          <p:spPr bwMode="auto">
            <a:xfrm>
              <a:off x="1704" y="1589"/>
              <a:ext cx="168" cy="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600"/>
                </a:cxn>
              </a:cxnLst>
              <a:rect l="0" t="0" r="r" b="b"/>
              <a:pathLst>
                <a:path w="168" h="600">
                  <a:moveTo>
                    <a:pt x="0" y="0"/>
                  </a:moveTo>
                  <a:lnTo>
                    <a:pt x="168" y="60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134" name="Freeform 70"/>
            <p:cNvSpPr>
              <a:spLocks/>
            </p:cNvSpPr>
            <p:nvPr/>
          </p:nvSpPr>
          <p:spPr bwMode="auto">
            <a:xfrm>
              <a:off x="1880" y="2180"/>
              <a:ext cx="168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600"/>
                </a:cxn>
              </a:cxnLst>
              <a:rect l="0" t="0" r="r" b="b"/>
              <a:pathLst>
                <a:path w="168" h="600">
                  <a:moveTo>
                    <a:pt x="0" y="0"/>
                  </a:moveTo>
                  <a:lnTo>
                    <a:pt x="168" y="60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136" name="Oval 72"/>
            <p:cNvSpPr>
              <a:spLocks noChangeArrowheads="1"/>
            </p:cNvSpPr>
            <p:nvPr/>
          </p:nvSpPr>
          <p:spPr bwMode="auto">
            <a:xfrm>
              <a:off x="2032" y="2740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8137" name="Oval 73"/>
          <p:cNvSpPr>
            <a:spLocks noChangeArrowheads="1"/>
          </p:cNvSpPr>
          <p:nvPr/>
        </p:nvSpPr>
        <p:spPr bwMode="auto">
          <a:xfrm>
            <a:off x="2197100" y="2473325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8138" name="Oval 74"/>
          <p:cNvSpPr>
            <a:spLocks noChangeArrowheads="1"/>
          </p:cNvSpPr>
          <p:nvPr/>
        </p:nvSpPr>
        <p:spPr bwMode="auto">
          <a:xfrm>
            <a:off x="533400" y="17541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8139" name="Oval 75"/>
          <p:cNvSpPr>
            <a:spLocks noChangeArrowheads="1"/>
          </p:cNvSpPr>
          <p:nvPr/>
        </p:nvSpPr>
        <p:spPr bwMode="auto">
          <a:xfrm>
            <a:off x="3200400" y="292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28151" name="Group 87"/>
          <p:cNvGrpSpPr>
            <a:grpSpLocks/>
          </p:cNvGrpSpPr>
          <p:nvPr/>
        </p:nvGrpSpPr>
        <p:grpSpPr bwMode="auto">
          <a:xfrm>
            <a:off x="1739900" y="328613"/>
            <a:ext cx="1498600" cy="6288087"/>
            <a:chOff x="1384" y="207"/>
            <a:chExt cx="944" cy="3961"/>
          </a:xfrm>
        </p:grpSpPr>
        <p:sp>
          <p:nvSpPr>
            <p:cNvPr id="728135" name="Freeform 71"/>
            <p:cNvSpPr>
              <a:spLocks/>
            </p:cNvSpPr>
            <p:nvPr/>
          </p:nvSpPr>
          <p:spPr bwMode="auto">
            <a:xfrm>
              <a:off x="1872" y="207"/>
              <a:ext cx="456" cy="1965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0" y="2048"/>
                </a:cxn>
              </a:cxnLst>
              <a:rect l="0" t="0" r="r" b="b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140" name="Freeform 76"/>
            <p:cNvSpPr>
              <a:spLocks/>
            </p:cNvSpPr>
            <p:nvPr/>
          </p:nvSpPr>
          <p:spPr bwMode="auto">
            <a:xfrm>
              <a:off x="1408" y="2172"/>
              <a:ext cx="456" cy="1965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0" y="2048"/>
                </a:cxn>
              </a:cxnLst>
              <a:rect l="0" t="0" r="r" b="b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141" name="Oval 77"/>
            <p:cNvSpPr>
              <a:spLocks noChangeArrowheads="1"/>
            </p:cNvSpPr>
            <p:nvPr/>
          </p:nvSpPr>
          <p:spPr bwMode="auto">
            <a:xfrm>
              <a:off x="1384" y="4122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28149" name="Group 85"/>
          <p:cNvGrpSpPr>
            <a:grpSpLocks/>
          </p:cNvGrpSpPr>
          <p:nvPr/>
        </p:nvGrpSpPr>
        <p:grpSpPr bwMode="auto">
          <a:xfrm>
            <a:off x="546100" y="1803400"/>
            <a:ext cx="3962400" cy="3351213"/>
            <a:chOff x="632" y="1136"/>
            <a:chExt cx="2496" cy="2111"/>
          </a:xfrm>
        </p:grpSpPr>
        <p:grpSp>
          <p:nvGrpSpPr>
            <p:cNvPr id="728148" name="Group 84"/>
            <p:cNvGrpSpPr>
              <a:grpSpLocks/>
            </p:cNvGrpSpPr>
            <p:nvPr/>
          </p:nvGrpSpPr>
          <p:grpSpPr bwMode="auto">
            <a:xfrm>
              <a:off x="632" y="1136"/>
              <a:ext cx="2488" cy="2088"/>
              <a:chOff x="632" y="1136"/>
              <a:chExt cx="2488" cy="2088"/>
            </a:xfrm>
          </p:grpSpPr>
          <p:sp>
            <p:nvSpPr>
              <p:cNvPr id="728142" name="Freeform 78"/>
              <p:cNvSpPr>
                <a:spLocks/>
              </p:cNvSpPr>
              <p:nvPr/>
            </p:nvSpPr>
            <p:spPr bwMode="auto">
              <a:xfrm>
                <a:off x="632" y="1136"/>
                <a:ext cx="1240" cy="10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0" y="1021"/>
                  </a:cxn>
                </a:cxnLst>
                <a:rect l="0" t="0" r="r" b="b"/>
                <a:pathLst>
                  <a:path w="1240" h="1021">
                    <a:moveTo>
                      <a:pt x="0" y="0"/>
                    </a:moveTo>
                    <a:lnTo>
                      <a:pt x="1240" y="1021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143" name="Freeform 79"/>
              <p:cNvSpPr>
                <a:spLocks/>
              </p:cNvSpPr>
              <p:nvPr/>
            </p:nvSpPr>
            <p:spPr bwMode="auto">
              <a:xfrm>
                <a:off x="1880" y="2164"/>
                <a:ext cx="1240" cy="10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0" y="1104"/>
                  </a:cxn>
                </a:cxnLst>
                <a:rect l="0" t="0" r="r" b="b"/>
                <a:pathLst>
                  <a:path w="1240" h="1104">
                    <a:moveTo>
                      <a:pt x="0" y="0"/>
                    </a:moveTo>
                    <a:lnTo>
                      <a:pt x="1240" y="1104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8144" name="Oval 80"/>
            <p:cNvSpPr>
              <a:spLocks noChangeArrowheads="1"/>
            </p:cNvSpPr>
            <p:nvPr/>
          </p:nvSpPr>
          <p:spPr bwMode="auto">
            <a:xfrm>
              <a:off x="3080" y="3201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8145" name="Freeform 81"/>
          <p:cNvSpPr>
            <a:spLocks/>
          </p:cNvSpPr>
          <p:nvPr/>
        </p:nvSpPr>
        <p:spPr bwMode="auto">
          <a:xfrm flipH="1" flipV="1">
            <a:off x="1803400" y="4386263"/>
            <a:ext cx="2667000" cy="2193925"/>
          </a:xfrm>
          <a:custGeom>
            <a:avLst/>
            <a:gdLst/>
            <a:ahLst/>
            <a:cxnLst>
              <a:cxn ang="0">
                <a:pos x="0" y="960"/>
              </a:cxn>
              <a:cxn ang="0">
                <a:pos x="1680" y="0"/>
              </a:cxn>
              <a:cxn ang="0">
                <a:pos x="1056" y="1440"/>
              </a:cxn>
              <a:cxn ang="0">
                <a:pos x="0" y="960"/>
              </a:cxn>
            </a:cxnLst>
            <a:rect l="0" t="0" r="r" b="b"/>
            <a:pathLst>
              <a:path w="1680" h="1440">
                <a:moveTo>
                  <a:pt x="0" y="960"/>
                </a:moveTo>
                <a:lnTo>
                  <a:pt x="1680" y="0"/>
                </a:lnTo>
                <a:lnTo>
                  <a:pt x="1056" y="1440"/>
                </a:lnTo>
                <a:lnTo>
                  <a:pt x="0" y="960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8131" name="Oval 67"/>
          <p:cNvSpPr>
            <a:spLocks noChangeArrowheads="1"/>
          </p:cNvSpPr>
          <p:nvPr/>
        </p:nvSpPr>
        <p:spPr bwMode="auto">
          <a:xfrm>
            <a:off x="2476500" y="3398838"/>
            <a:ext cx="76200" cy="74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8153" name="Text Box 89"/>
          <p:cNvSpPr txBox="1">
            <a:spLocks noChangeArrowheads="1"/>
          </p:cNvSpPr>
          <p:nvPr/>
        </p:nvSpPr>
        <p:spPr bwMode="auto">
          <a:xfrm>
            <a:off x="1981200" y="3276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8154" name="Text Box 90"/>
          <p:cNvSpPr txBox="1">
            <a:spLocks noChangeArrowheads="1"/>
          </p:cNvSpPr>
          <p:nvPr/>
        </p:nvSpPr>
        <p:spPr bwMode="auto">
          <a:xfrm>
            <a:off x="76200" y="137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5" name="Text Box 91"/>
          <p:cNvSpPr txBox="1">
            <a:spLocks noChangeArrowheads="1"/>
          </p:cNvSpPr>
          <p:nvPr/>
        </p:nvSpPr>
        <p:spPr bwMode="auto">
          <a:xfrm>
            <a:off x="3124200" y="15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6" name="Text Box 92"/>
          <p:cNvSpPr txBox="1">
            <a:spLocks noChangeArrowheads="1"/>
          </p:cNvSpPr>
          <p:nvPr/>
        </p:nvSpPr>
        <p:spPr bwMode="auto">
          <a:xfrm>
            <a:off x="1219200" y="609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7" name="Text Box 93"/>
          <p:cNvSpPr txBox="1">
            <a:spLocks noChangeArrowheads="1"/>
          </p:cNvSpPr>
          <p:nvPr/>
        </p:nvSpPr>
        <p:spPr bwMode="auto">
          <a:xfrm>
            <a:off x="2209800" y="220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8" name="Text Box 94"/>
          <p:cNvSpPr txBox="1">
            <a:spLocks noChangeArrowheads="1"/>
          </p:cNvSpPr>
          <p:nvPr/>
        </p:nvSpPr>
        <p:spPr bwMode="auto">
          <a:xfrm>
            <a:off x="26670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9" name="Text Box 95"/>
          <p:cNvSpPr txBox="1">
            <a:spLocks noChangeArrowheads="1"/>
          </p:cNvSpPr>
          <p:nvPr/>
        </p:nvSpPr>
        <p:spPr bwMode="auto">
          <a:xfrm>
            <a:off x="4419600" y="502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60" name="Text Box 96"/>
          <p:cNvSpPr txBox="1">
            <a:spLocks noChangeArrowheads="1"/>
          </p:cNvSpPr>
          <p:nvPr/>
        </p:nvSpPr>
        <p:spPr bwMode="auto">
          <a:xfrm>
            <a:off x="3886200" y="838200"/>
            <a:ext cx="510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Замечание. </a:t>
            </a:r>
          </a:p>
          <a:p>
            <a:r>
              <a:rPr lang="ru-RU" sz="2000">
                <a:solidFill>
                  <a:schemeClr val="tx2"/>
                </a:solidFill>
                <a:latin typeface="Arial" charset="0"/>
              </a:rPr>
              <a:t>Если центр во внешней области фигуры, то исходная и симметричная фигура не имеют общих точек.</a:t>
            </a:r>
          </a:p>
        </p:txBody>
      </p:sp>
      <p:graphicFrame>
        <p:nvGraphicFramePr>
          <p:cNvPr id="728161" name="Object 97"/>
          <p:cNvGraphicFramePr>
            <a:graphicFrameLocks noChangeAspect="1"/>
          </p:cNvGraphicFramePr>
          <p:nvPr/>
        </p:nvGraphicFramePr>
        <p:xfrm>
          <a:off x="5181600" y="3470275"/>
          <a:ext cx="3733800" cy="2570163"/>
        </p:xfrm>
        <a:graphic>
          <a:graphicData uri="http://schemas.openxmlformats.org/presentationml/2006/ole">
            <p:oleObj spid="_x0000_s728161" name="Формула" r:id="rId4" imgW="1193760" imgH="914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2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2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2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45" grpId="0" animBg="1"/>
      <p:bldP spid="728156" grpId="0"/>
      <p:bldP spid="728158" grpId="0"/>
      <p:bldP spid="728159" grpId="0"/>
      <p:bldP spid="7281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9" name="Freeform 11"/>
          <p:cNvSpPr>
            <a:spLocks/>
          </p:cNvSpPr>
          <p:nvPr/>
        </p:nvSpPr>
        <p:spPr bwMode="auto">
          <a:xfrm>
            <a:off x="571500" y="1471613"/>
            <a:ext cx="3556000" cy="2643187"/>
          </a:xfrm>
          <a:custGeom>
            <a:avLst/>
            <a:gdLst/>
            <a:ahLst/>
            <a:cxnLst>
              <a:cxn ang="0">
                <a:pos x="0" y="921"/>
              </a:cxn>
              <a:cxn ang="0">
                <a:pos x="1680" y="0"/>
              </a:cxn>
              <a:cxn ang="0">
                <a:pos x="2240" y="1665"/>
              </a:cxn>
              <a:cxn ang="0">
                <a:pos x="0" y="921"/>
              </a:cxn>
            </a:cxnLst>
            <a:rect l="0" t="0" r="r" b="b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66CCFF">
              <a:alpha val="2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4981" name="Freeform 53"/>
          <p:cNvSpPr>
            <a:spLocks/>
          </p:cNvSpPr>
          <p:nvPr/>
        </p:nvSpPr>
        <p:spPr bwMode="auto">
          <a:xfrm flipH="1" flipV="1">
            <a:off x="1054100" y="2143125"/>
            <a:ext cx="3556000" cy="2643188"/>
          </a:xfrm>
          <a:custGeom>
            <a:avLst/>
            <a:gdLst/>
            <a:ahLst/>
            <a:cxnLst>
              <a:cxn ang="0">
                <a:pos x="0" y="921"/>
              </a:cxn>
              <a:cxn ang="0">
                <a:pos x="1680" y="0"/>
              </a:cxn>
              <a:cxn ang="0">
                <a:pos x="2240" y="1665"/>
              </a:cxn>
              <a:cxn ang="0">
                <a:pos x="0" y="921"/>
              </a:cxn>
            </a:cxnLst>
            <a:rect l="0" t="0" r="r" b="b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FF6600">
              <a:alpha val="2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4944" name="Oval 16"/>
          <p:cNvSpPr>
            <a:spLocks noChangeArrowheads="1"/>
          </p:cNvSpPr>
          <p:nvPr/>
        </p:nvSpPr>
        <p:spPr bwMode="auto">
          <a:xfrm>
            <a:off x="4089400" y="40767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4945" name="Oval 17"/>
          <p:cNvSpPr>
            <a:spLocks noChangeArrowheads="1"/>
          </p:cNvSpPr>
          <p:nvPr/>
        </p:nvSpPr>
        <p:spPr bwMode="auto">
          <a:xfrm>
            <a:off x="533400" y="28971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4946" name="Oval 18"/>
          <p:cNvSpPr>
            <a:spLocks noChangeArrowheads="1"/>
          </p:cNvSpPr>
          <p:nvPr/>
        </p:nvSpPr>
        <p:spPr bwMode="auto">
          <a:xfrm>
            <a:off x="3200400" y="1435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4960" name="Text Box 32"/>
          <p:cNvSpPr txBox="1">
            <a:spLocks noChangeArrowheads="1"/>
          </p:cNvSpPr>
          <p:nvPr/>
        </p:nvSpPr>
        <p:spPr bwMode="auto">
          <a:xfrm>
            <a:off x="762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4961" name="Text Box 33"/>
          <p:cNvSpPr txBox="1">
            <a:spLocks noChangeArrowheads="1"/>
          </p:cNvSpPr>
          <p:nvPr/>
        </p:nvSpPr>
        <p:spPr bwMode="auto">
          <a:xfrm>
            <a:off x="3124200" y="129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4963" name="Text Box 35"/>
          <p:cNvSpPr txBox="1">
            <a:spLocks noChangeArrowheads="1"/>
          </p:cNvSpPr>
          <p:nvPr/>
        </p:nvSpPr>
        <p:spPr bwMode="auto">
          <a:xfrm>
            <a:off x="40386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4966" name="Text Box 38"/>
          <p:cNvSpPr txBox="1">
            <a:spLocks noChangeArrowheads="1"/>
          </p:cNvSpPr>
          <p:nvPr/>
        </p:nvSpPr>
        <p:spPr bwMode="auto">
          <a:xfrm>
            <a:off x="3886200" y="381000"/>
            <a:ext cx="4724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Замечание.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r>
              <a:rPr lang="ru-RU" sz="2000">
                <a:solidFill>
                  <a:schemeClr val="tx2"/>
                </a:solidFill>
                <a:latin typeface="Arial" charset="0"/>
              </a:rPr>
              <a:t>Если центр во внутренней области фигуры, то исходная и симметричная фигура имеют общие точки </a:t>
            </a:r>
          </a:p>
          <a:p>
            <a:r>
              <a:rPr lang="ru-RU" sz="2000">
                <a:solidFill>
                  <a:schemeClr val="tx2"/>
                </a:solidFill>
                <a:latin typeface="Arial" charset="0"/>
              </a:rPr>
              <a:t>(6-угольник).</a:t>
            </a:r>
          </a:p>
        </p:txBody>
      </p:sp>
      <p:grpSp>
        <p:nvGrpSpPr>
          <p:cNvPr id="764984" name="Group 56"/>
          <p:cNvGrpSpPr>
            <a:grpSpLocks/>
          </p:cNvGrpSpPr>
          <p:nvPr/>
        </p:nvGrpSpPr>
        <p:grpSpPr bwMode="auto">
          <a:xfrm>
            <a:off x="914400" y="1676400"/>
            <a:ext cx="3211513" cy="2438400"/>
            <a:chOff x="576" y="336"/>
            <a:chExt cx="2023" cy="1536"/>
          </a:xfrm>
        </p:grpSpPr>
        <p:sp>
          <p:nvSpPr>
            <p:cNvPr id="764964" name="Text Box 36"/>
            <p:cNvSpPr txBox="1">
              <a:spLocks noChangeArrowheads="1"/>
            </p:cNvSpPr>
            <p:nvPr/>
          </p:nvSpPr>
          <p:spPr bwMode="auto">
            <a:xfrm>
              <a:off x="576" y="33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С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64973" name="Freeform 45"/>
            <p:cNvSpPr>
              <a:spLocks/>
            </p:cNvSpPr>
            <p:nvPr/>
          </p:nvSpPr>
          <p:spPr bwMode="auto">
            <a:xfrm>
              <a:off x="1626" y="1251"/>
              <a:ext cx="973" cy="621"/>
            </a:xfrm>
            <a:custGeom>
              <a:avLst/>
              <a:gdLst/>
              <a:ahLst/>
              <a:cxnLst>
                <a:cxn ang="0">
                  <a:pos x="973" y="621"/>
                </a:cxn>
                <a:cxn ang="0">
                  <a:pos x="0" y="0"/>
                </a:cxn>
              </a:cxnLst>
              <a:rect l="0" t="0" r="r" b="b"/>
              <a:pathLst>
                <a:path w="973" h="621">
                  <a:moveTo>
                    <a:pt x="973" y="621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4974" name="Freeform 46"/>
            <p:cNvSpPr>
              <a:spLocks/>
            </p:cNvSpPr>
            <p:nvPr/>
          </p:nvSpPr>
          <p:spPr bwMode="auto">
            <a:xfrm>
              <a:off x="656" y="630"/>
              <a:ext cx="973" cy="621"/>
            </a:xfrm>
            <a:custGeom>
              <a:avLst/>
              <a:gdLst/>
              <a:ahLst/>
              <a:cxnLst>
                <a:cxn ang="0">
                  <a:pos x="973" y="621"/>
                </a:cxn>
                <a:cxn ang="0">
                  <a:pos x="0" y="0"/>
                </a:cxn>
              </a:cxnLst>
              <a:rect l="0" t="0" r="r" b="b"/>
              <a:pathLst>
                <a:path w="973" h="621">
                  <a:moveTo>
                    <a:pt x="973" y="621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4976" name="Oval 48"/>
            <p:cNvSpPr>
              <a:spLocks noChangeArrowheads="1"/>
            </p:cNvSpPr>
            <p:nvPr/>
          </p:nvSpPr>
          <p:spPr bwMode="auto">
            <a:xfrm>
              <a:off x="627" y="606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4982" name="Group 54"/>
          <p:cNvGrpSpPr>
            <a:grpSpLocks/>
          </p:cNvGrpSpPr>
          <p:nvPr/>
        </p:nvGrpSpPr>
        <p:grpSpPr bwMode="auto">
          <a:xfrm>
            <a:off x="1447800" y="1473200"/>
            <a:ext cx="1778000" cy="3860800"/>
            <a:chOff x="912" y="208"/>
            <a:chExt cx="1120" cy="2432"/>
          </a:xfrm>
        </p:grpSpPr>
        <p:sp>
          <p:nvSpPr>
            <p:cNvPr id="764970" name="Freeform 42"/>
            <p:cNvSpPr>
              <a:spLocks/>
            </p:cNvSpPr>
            <p:nvPr/>
          </p:nvSpPr>
          <p:spPr bwMode="auto">
            <a:xfrm>
              <a:off x="1629" y="208"/>
              <a:ext cx="403" cy="1043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0" y="1043"/>
                </a:cxn>
              </a:cxnLst>
              <a:rect l="0" t="0" r="r" b="b"/>
              <a:pathLst>
                <a:path w="403" h="1043">
                  <a:moveTo>
                    <a:pt x="403" y="0"/>
                  </a:moveTo>
                  <a:lnTo>
                    <a:pt x="0" y="1043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4971" name="Freeform 43"/>
            <p:cNvSpPr>
              <a:spLocks/>
            </p:cNvSpPr>
            <p:nvPr/>
          </p:nvSpPr>
          <p:spPr bwMode="auto">
            <a:xfrm>
              <a:off x="1227" y="1248"/>
              <a:ext cx="403" cy="1043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0" y="1043"/>
                </a:cxn>
              </a:cxnLst>
              <a:rect l="0" t="0" r="r" b="b"/>
              <a:pathLst>
                <a:path w="403" h="1043">
                  <a:moveTo>
                    <a:pt x="403" y="0"/>
                  </a:moveTo>
                  <a:lnTo>
                    <a:pt x="0" y="1043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4972" name="Oval 44"/>
            <p:cNvSpPr>
              <a:spLocks noChangeArrowheads="1"/>
            </p:cNvSpPr>
            <p:nvPr/>
          </p:nvSpPr>
          <p:spPr bwMode="auto">
            <a:xfrm>
              <a:off x="1197" y="2280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980" name="Text Box 52"/>
            <p:cNvSpPr txBox="1">
              <a:spLocks noChangeArrowheads="1"/>
            </p:cNvSpPr>
            <p:nvPr/>
          </p:nvSpPr>
          <p:spPr bwMode="auto">
            <a:xfrm>
              <a:off x="912" y="235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</p:grpSp>
      <p:grpSp>
        <p:nvGrpSpPr>
          <p:cNvPr id="764983" name="Group 55"/>
          <p:cNvGrpSpPr>
            <a:grpSpLocks/>
          </p:cNvGrpSpPr>
          <p:nvPr/>
        </p:nvGrpSpPr>
        <p:grpSpPr bwMode="auto">
          <a:xfrm>
            <a:off x="569913" y="2933700"/>
            <a:ext cx="4611687" cy="571500"/>
            <a:chOff x="359" y="1128"/>
            <a:chExt cx="2905" cy="360"/>
          </a:xfrm>
        </p:grpSpPr>
        <p:sp>
          <p:nvSpPr>
            <p:cNvPr id="764977" name="Freeform 49"/>
            <p:cNvSpPr>
              <a:spLocks/>
            </p:cNvSpPr>
            <p:nvPr/>
          </p:nvSpPr>
          <p:spPr bwMode="auto">
            <a:xfrm>
              <a:off x="359" y="1128"/>
              <a:ext cx="1270" cy="120"/>
            </a:xfrm>
            <a:custGeom>
              <a:avLst/>
              <a:gdLst/>
              <a:ahLst/>
              <a:cxnLst>
                <a:cxn ang="0">
                  <a:pos x="1270" y="120"/>
                </a:cxn>
                <a:cxn ang="0">
                  <a:pos x="0" y="0"/>
                </a:cxn>
              </a:cxnLst>
              <a:rect l="0" t="0" r="r" b="b"/>
              <a:pathLst>
                <a:path w="1270" h="120">
                  <a:moveTo>
                    <a:pt x="1270" y="12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4978" name="Freeform 50"/>
            <p:cNvSpPr>
              <a:spLocks/>
            </p:cNvSpPr>
            <p:nvPr/>
          </p:nvSpPr>
          <p:spPr bwMode="auto">
            <a:xfrm>
              <a:off x="1632" y="1248"/>
              <a:ext cx="1270" cy="120"/>
            </a:xfrm>
            <a:custGeom>
              <a:avLst/>
              <a:gdLst/>
              <a:ahLst/>
              <a:cxnLst>
                <a:cxn ang="0">
                  <a:pos x="1270" y="120"/>
                </a:cxn>
                <a:cxn ang="0">
                  <a:pos x="0" y="0"/>
                </a:cxn>
              </a:cxnLst>
              <a:rect l="0" t="0" r="r" b="b"/>
              <a:pathLst>
                <a:path w="1270" h="120">
                  <a:moveTo>
                    <a:pt x="1270" y="12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4965" name="Text Box 37"/>
            <p:cNvSpPr txBox="1">
              <a:spLocks noChangeArrowheads="1"/>
            </p:cNvSpPr>
            <p:nvPr/>
          </p:nvSpPr>
          <p:spPr bwMode="auto">
            <a:xfrm>
              <a:off x="2880" y="120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64979" name="Oval 51"/>
            <p:cNvSpPr>
              <a:spLocks noChangeArrowheads="1"/>
            </p:cNvSpPr>
            <p:nvPr/>
          </p:nvSpPr>
          <p:spPr bwMode="auto">
            <a:xfrm>
              <a:off x="2880" y="1344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4967" name="Group 39"/>
          <p:cNvGrpSpPr>
            <a:grpSpLocks/>
          </p:cNvGrpSpPr>
          <p:nvPr/>
        </p:nvGrpSpPr>
        <p:grpSpPr bwMode="auto">
          <a:xfrm>
            <a:off x="2057400" y="2971800"/>
            <a:ext cx="609600" cy="457200"/>
            <a:chOff x="1248" y="2064"/>
            <a:chExt cx="384" cy="288"/>
          </a:xfrm>
        </p:grpSpPr>
        <p:sp>
          <p:nvSpPr>
            <p:cNvPr id="764957" name="Oval 29"/>
            <p:cNvSpPr>
              <a:spLocks noChangeArrowheads="1"/>
            </p:cNvSpPr>
            <p:nvPr/>
          </p:nvSpPr>
          <p:spPr bwMode="auto">
            <a:xfrm>
              <a:off x="1560" y="2141"/>
              <a:ext cx="48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959" name="Text Box 31"/>
            <p:cNvSpPr txBox="1">
              <a:spLocks noChangeArrowheads="1"/>
            </p:cNvSpPr>
            <p:nvPr/>
          </p:nvSpPr>
          <p:spPr bwMode="auto">
            <a:xfrm>
              <a:off x="124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</a:t>
              </a:r>
              <a:endParaRPr lang="ru-RU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aphicFrame>
        <p:nvGraphicFramePr>
          <p:cNvPr id="764985" name="Object 57"/>
          <p:cNvGraphicFramePr>
            <a:graphicFrameLocks noChangeAspect="1"/>
          </p:cNvGraphicFramePr>
          <p:nvPr/>
        </p:nvGraphicFramePr>
        <p:xfrm>
          <a:off x="5029200" y="3851275"/>
          <a:ext cx="3733800" cy="2570163"/>
        </p:xfrm>
        <a:graphic>
          <a:graphicData uri="http://schemas.openxmlformats.org/presentationml/2006/ole">
            <p:oleObj spid="_x0000_s764985" name="Формула" r:id="rId4" imgW="1193760" imgH="914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6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6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6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Freeform 3"/>
          <p:cNvSpPr>
            <a:spLocks/>
          </p:cNvSpPr>
          <p:nvPr/>
        </p:nvSpPr>
        <p:spPr bwMode="auto">
          <a:xfrm flipH="1" flipV="1">
            <a:off x="3706813" y="2146300"/>
            <a:ext cx="3556000" cy="2643188"/>
          </a:xfrm>
          <a:custGeom>
            <a:avLst/>
            <a:gdLst/>
            <a:ahLst/>
            <a:cxnLst>
              <a:cxn ang="0">
                <a:pos x="0" y="921"/>
              </a:cxn>
              <a:cxn ang="0">
                <a:pos x="1680" y="0"/>
              </a:cxn>
              <a:cxn ang="0">
                <a:pos x="2240" y="1665"/>
              </a:cxn>
              <a:cxn ang="0">
                <a:pos x="0" y="921"/>
              </a:cxn>
            </a:cxnLst>
            <a:rect l="0" t="0" r="r" b="b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FF6600">
              <a:alpha val="2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6978" name="Freeform 2"/>
          <p:cNvSpPr>
            <a:spLocks/>
          </p:cNvSpPr>
          <p:nvPr/>
        </p:nvSpPr>
        <p:spPr bwMode="auto">
          <a:xfrm>
            <a:off x="685800" y="1116013"/>
            <a:ext cx="3556000" cy="2643187"/>
          </a:xfrm>
          <a:custGeom>
            <a:avLst/>
            <a:gdLst/>
            <a:ahLst/>
            <a:cxnLst>
              <a:cxn ang="0">
                <a:pos x="0" y="921"/>
              </a:cxn>
              <a:cxn ang="0">
                <a:pos x="1680" y="0"/>
              </a:cxn>
              <a:cxn ang="0">
                <a:pos x="2240" y="1665"/>
              </a:cxn>
              <a:cxn ang="0">
                <a:pos x="0" y="921"/>
              </a:cxn>
            </a:cxnLst>
            <a:rect l="0" t="0" r="r" b="b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66CCFF">
              <a:alpha val="22000"/>
            </a:srgbClr>
          </a:solidFill>
          <a:ln w="317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67018" name="Group 42"/>
          <p:cNvGrpSpPr>
            <a:grpSpLocks/>
          </p:cNvGrpSpPr>
          <p:nvPr/>
        </p:nvGrpSpPr>
        <p:grpSpPr bwMode="auto">
          <a:xfrm>
            <a:off x="3351213" y="1130300"/>
            <a:ext cx="1370012" cy="4203700"/>
            <a:chOff x="2201" y="1288"/>
            <a:chExt cx="863" cy="2648"/>
          </a:xfrm>
        </p:grpSpPr>
        <p:sp>
          <p:nvSpPr>
            <p:cNvPr id="767015" name="Freeform 39"/>
            <p:cNvSpPr>
              <a:spLocks/>
            </p:cNvSpPr>
            <p:nvPr/>
          </p:nvSpPr>
          <p:spPr bwMode="auto">
            <a:xfrm>
              <a:off x="2592" y="2448"/>
              <a:ext cx="399" cy="1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" y="1160"/>
                </a:cxn>
              </a:cxnLst>
              <a:rect l="0" t="0" r="r" b="b"/>
              <a:pathLst>
                <a:path w="399" h="1160">
                  <a:moveTo>
                    <a:pt x="0" y="0"/>
                  </a:moveTo>
                  <a:lnTo>
                    <a:pt x="399" y="116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7002" name="Freeform 26"/>
            <p:cNvSpPr>
              <a:spLocks/>
            </p:cNvSpPr>
            <p:nvPr/>
          </p:nvSpPr>
          <p:spPr bwMode="auto">
            <a:xfrm>
              <a:off x="2201" y="1288"/>
              <a:ext cx="399" cy="1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" y="1160"/>
                </a:cxn>
              </a:cxnLst>
              <a:rect l="0" t="0" r="r" b="b"/>
              <a:pathLst>
                <a:path w="399" h="1160">
                  <a:moveTo>
                    <a:pt x="0" y="0"/>
                  </a:moveTo>
                  <a:lnTo>
                    <a:pt x="399" y="116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7004" name="Oval 28"/>
            <p:cNvSpPr>
              <a:spLocks noChangeArrowheads="1"/>
            </p:cNvSpPr>
            <p:nvPr/>
          </p:nvSpPr>
          <p:spPr bwMode="auto">
            <a:xfrm>
              <a:off x="2965" y="3576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005" name="Text Box 29"/>
            <p:cNvSpPr txBox="1">
              <a:spLocks noChangeArrowheads="1"/>
            </p:cNvSpPr>
            <p:nvPr/>
          </p:nvSpPr>
          <p:spPr bwMode="auto">
            <a:xfrm>
              <a:off x="2680" y="364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</p:grpSp>
      <p:sp>
        <p:nvSpPr>
          <p:cNvPr id="766990" name="Oval 14"/>
          <p:cNvSpPr>
            <a:spLocks noChangeArrowheads="1"/>
          </p:cNvSpPr>
          <p:nvPr/>
        </p:nvSpPr>
        <p:spPr bwMode="auto">
          <a:xfrm>
            <a:off x="647700" y="25415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6991" name="Oval 15"/>
          <p:cNvSpPr>
            <a:spLocks noChangeArrowheads="1"/>
          </p:cNvSpPr>
          <p:nvPr/>
        </p:nvSpPr>
        <p:spPr bwMode="auto">
          <a:xfrm>
            <a:off x="3314700" y="10795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6992" name="Text Box 16"/>
          <p:cNvSpPr txBox="1">
            <a:spLocks noChangeArrowheads="1"/>
          </p:cNvSpPr>
          <p:nvPr/>
        </p:nvSpPr>
        <p:spPr bwMode="auto">
          <a:xfrm>
            <a:off x="190500" y="215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6993" name="Text Box 17"/>
          <p:cNvSpPr txBox="1">
            <a:spLocks noChangeArrowheads="1"/>
          </p:cNvSpPr>
          <p:nvPr/>
        </p:nvSpPr>
        <p:spPr bwMode="auto">
          <a:xfrm>
            <a:off x="3238500" y="93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6994" name="Text Box 18"/>
          <p:cNvSpPr txBox="1">
            <a:spLocks noChangeArrowheads="1"/>
          </p:cNvSpPr>
          <p:nvPr/>
        </p:nvSpPr>
        <p:spPr bwMode="auto">
          <a:xfrm>
            <a:off x="4152900" y="3683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6995" name="Text Box 19"/>
          <p:cNvSpPr txBox="1">
            <a:spLocks noChangeArrowheads="1"/>
          </p:cNvSpPr>
          <p:nvPr/>
        </p:nvSpPr>
        <p:spPr bwMode="auto">
          <a:xfrm>
            <a:off x="4495800" y="152400"/>
            <a:ext cx="441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Замечание. </a:t>
            </a:r>
          </a:p>
          <a:p>
            <a:r>
              <a:rPr lang="ru-RU" sz="2000">
                <a:solidFill>
                  <a:schemeClr val="tx2"/>
                </a:solidFill>
                <a:latin typeface="Arial" charset="0"/>
              </a:rPr>
              <a:t>Если центр на стороне фигуры, то исходная и симметричная фигура имеют общие точки (отрезок СС</a:t>
            </a:r>
            <a:r>
              <a:rPr lang="ru-RU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).</a:t>
            </a:r>
          </a:p>
        </p:txBody>
      </p:sp>
      <p:grpSp>
        <p:nvGrpSpPr>
          <p:cNvPr id="767017" name="Group 41"/>
          <p:cNvGrpSpPr>
            <a:grpSpLocks/>
          </p:cNvGrpSpPr>
          <p:nvPr/>
        </p:nvGrpSpPr>
        <p:grpSpPr bwMode="auto">
          <a:xfrm>
            <a:off x="684213" y="2578100"/>
            <a:ext cx="7124700" cy="952500"/>
            <a:chOff x="528" y="2208"/>
            <a:chExt cx="4488" cy="600"/>
          </a:xfrm>
        </p:grpSpPr>
        <p:sp>
          <p:nvSpPr>
            <p:cNvPr id="767007" name="Freeform 31"/>
            <p:cNvSpPr>
              <a:spLocks/>
            </p:cNvSpPr>
            <p:nvPr/>
          </p:nvSpPr>
          <p:spPr bwMode="auto">
            <a:xfrm>
              <a:off x="528" y="2208"/>
              <a:ext cx="2088" cy="240"/>
            </a:xfrm>
            <a:custGeom>
              <a:avLst/>
              <a:gdLst/>
              <a:ahLst/>
              <a:cxnLst>
                <a:cxn ang="0">
                  <a:pos x="2088" y="240"/>
                </a:cxn>
                <a:cxn ang="0">
                  <a:pos x="0" y="0"/>
                </a:cxn>
              </a:cxnLst>
              <a:rect l="0" t="0" r="r" b="b"/>
              <a:pathLst>
                <a:path w="2088" h="240">
                  <a:moveTo>
                    <a:pt x="2088" y="24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7009" name="Text Box 33"/>
            <p:cNvSpPr txBox="1">
              <a:spLocks noChangeArrowheads="1"/>
            </p:cNvSpPr>
            <p:nvPr/>
          </p:nvSpPr>
          <p:spPr bwMode="auto">
            <a:xfrm>
              <a:off x="4632" y="252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67010" name="Oval 34"/>
            <p:cNvSpPr>
              <a:spLocks noChangeArrowheads="1"/>
            </p:cNvSpPr>
            <p:nvPr/>
          </p:nvSpPr>
          <p:spPr bwMode="auto">
            <a:xfrm>
              <a:off x="4632" y="2664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014" name="Freeform 38"/>
            <p:cNvSpPr>
              <a:spLocks/>
            </p:cNvSpPr>
            <p:nvPr/>
          </p:nvSpPr>
          <p:spPr bwMode="auto">
            <a:xfrm>
              <a:off x="2584" y="2448"/>
              <a:ext cx="2088" cy="240"/>
            </a:xfrm>
            <a:custGeom>
              <a:avLst/>
              <a:gdLst/>
              <a:ahLst/>
              <a:cxnLst>
                <a:cxn ang="0">
                  <a:pos x="2088" y="240"/>
                </a:cxn>
                <a:cxn ang="0">
                  <a:pos x="0" y="0"/>
                </a:cxn>
              </a:cxnLst>
              <a:rect l="0" t="0" r="r" b="b"/>
              <a:pathLst>
                <a:path w="2088" h="240">
                  <a:moveTo>
                    <a:pt x="2088" y="24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7019" name="Group 43"/>
          <p:cNvGrpSpPr>
            <a:grpSpLocks/>
          </p:cNvGrpSpPr>
          <p:nvPr/>
        </p:nvGrpSpPr>
        <p:grpSpPr bwMode="auto">
          <a:xfrm>
            <a:off x="3579813" y="1663700"/>
            <a:ext cx="660400" cy="2095500"/>
            <a:chOff x="2352" y="1632"/>
            <a:chExt cx="416" cy="1320"/>
          </a:xfrm>
        </p:grpSpPr>
        <p:sp>
          <p:nvSpPr>
            <p:cNvPr id="766997" name="Text Box 21"/>
            <p:cNvSpPr txBox="1">
              <a:spLocks noChangeArrowheads="1"/>
            </p:cNvSpPr>
            <p:nvPr/>
          </p:nvSpPr>
          <p:spPr bwMode="auto">
            <a:xfrm>
              <a:off x="2352" y="163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С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66998" name="Freeform 22"/>
            <p:cNvSpPr>
              <a:spLocks/>
            </p:cNvSpPr>
            <p:nvPr/>
          </p:nvSpPr>
          <p:spPr bwMode="auto">
            <a:xfrm>
              <a:off x="2600" y="2456"/>
              <a:ext cx="168" cy="496"/>
            </a:xfrm>
            <a:custGeom>
              <a:avLst/>
              <a:gdLst/>
              <a:ahLst/>
              <a:cxnLst>
                <a:cxn ang="0">
                  <a:pos x="168" y="496"/>
                </a:cxn>
                <a:cxn ang="0">
                  <a:pos x="0" y="0"/>
                </a:cxn>
              </a:cxnLst>
              <a:rect l="0" t="0" r="r" b="b"/>
              <a:pathLst>
                <a:path w="168" h="496">
                  <a:moveTo>
                    <a:pt x="168" y="4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7000" name="Oval 24"/>
            <p:cNvSpPr>
              <a:spLocks noChangeArrowheads="1"/>
            </p:cNvSpPr>
            <p:nvPr/>
          </p:nvSpPr>
          <p:spPr bwMode="auto">
            <a:xfrm>
              <a:off x="2403" y="1902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016" name="Freeform 40"/>
            <p:cNvSpPr>
              <a:spLocks/>
            </p:cNvSpPr>
            <p:nvPr/>
          </p:nvSpPr>
          <p:spPr bwMode="auto">
            <a:xfrm>
              <a:off x="2424" y="1944"/>
              <a:ext cx="168" cy="496"/>
            </a:xfrm>
            <a:custGeom>
              <a:avLst/>
              <a:gdLst/>
              <a:ahLst/>
              <a:cxnLst>
                <a:cxn ang="0">
                  <a:pos x="168" y="496"/>
                </a:cxn>
                <a:cxn ang="0">
                  <a:pos x="0" y="0"/>
                </a:cxn>
              </a:cxnLst>
              <a:rect l="0" t="0" r="r" b="b"/>
              <a:pathLst>
                <a:path w="168" h="496">
                  <a:moveTo>
                    <a:pt x="168" y="4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6989" name="Oval 13"/>
          <p:cNvSpPr>
            <a:spLocks noChangeArrowheads="1"/>
          </p:cNvSpPr>
          <p:nvPr/>
        </p:nvSpPr>
        <p:spPr bwMode="auto">
          <a:xfrm>
            <a:off x="4203700" y="3721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67011" name="Group 35"/>
          <p:cNvGrpSpPr>
            <a:grpSpLocks/>
          </p:cNvGrpSpPr>
          <p:nvPr/>
        </p:nvGrpSpPr>
        <p:grpSpPr bwMode="auto">
          <a:xfrm>
            <a:off x="3440113" y="2806700"/>
            <a:ext cx="609600" cy="457200"/>
            <a:chOff x="1248" y="2064"/>
            <a:chExt cx="384" cy="288"/>
          </a:xfrm>
        </p:grpSpPr>
        <p:sp>
          <p:nvSpPr>
            <p:cNvPr id="767012" name="Oval 36"/>
            <p:cNvSpPr>
              <a:spLocks noChangeArrowheads="1"/>
            </p:cNvSpPr>
            <p:nvPr/>
          </p:nvSpPr>
          <p:spPr bwMode="auto">
            <a:xfrm>
              <a:off x="1560" y="2141"/>
              <a:ext cx="48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013" name="Text Box 37"/>
            <p:cNvSpPr txBox="1">
              <a:spLocks noChangeArrowheads="1"/>
            </p:cNvSpPr>
            <p:nvPr/>
          </p:nvSpPr>
          <p:spPr bwMode="auto">
            <a:xfrm>
              <a:off x="124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</a:t>
              </a:r>
              <a:endParaRPr lang="ru-RU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aphicFrame>
        <p:nvGraphicFramePr>
          <p:cNvPr id="767020" name="Object 44"/>
          <p:cNvGraphicFramePr>
            <a:graphicFrameLocks noChangeAspect="1"/>
          </p:cNvGraphicFramePr>
          <p:nvPr/>
        </p:nvGraphicFramePr>
        <p:xfrm>
          <a:off x="609600" y="4003675"/>
          <a:ext cx="3733800" cy="2570163"/>
        </p:xfrm>
        <a:graphic>
          <a:graphicData uri="http://schemas.openxmlformats.org/presentationml/2006/ole">
            <p:oleObj spid="_x0000_s767020" name="Формула" r:id="rId4" imgW="1193760" imgH="914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6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6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Freeform 2"/>
          <p:cNvSpPr>
            <a:spLocks/>
          </p:cNvSpPr>
          <p:nvPr/>
        </p:nvSpPr>
        <p:spPr bwMode="auto">
          <a:xfrm flipH="1" flipV="1">
            <a:off x="4165600" y="2957513"/>
            <a:ext cx="3556000" cy="2643187"/>
          </a:xfrm>
          <a:custGeom>
            <a:avLst/>
            <a:gdLst/>
            <a:ahLst/>
            <a:cxnLst>
              <a:cxn ang="0">
                <a:pos x="0" y="921"/>
              </a:cxn>
              <a:cxn ang="0">
                <a:pos x="1680" y="0"/>
              </a:cxn>
              <a:cxn ang="0">
                <a:pos x="2240" y="1665"/>
              </a:cxn>
              <a:cxn ang="0">
                <a:pos x="0" y="921"/>
              </a:cxn>
            </a:cxnLst>
            <a:rect l="0" t="0" r="r" b="b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FF6600">
              <a:alpha val="2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9027" name="Freeform 3"/>
          <p:cNvSpPr>
            <a:spLocks/>
          </p:cNvSpPr>
          <p:nvPr/>
        </p:nvSpPr>
        <p:spPr bwMode="auto">
          <a:xfrm>
            <a:off x="609600" y="328613"/>
            <a:ext cx="3556000" cy="2643187"/>
          </a:xfrm>
          <a:custGeom>
            <a:avLst/>
            <a:gdLst/>
            <a:ahLst/>
            <a:cxnLst>
              <a:cxn ang="0">
                <a:pos x="0" y="921"/>
              </a:cxn>
              <a:cxn ang="0">
                <a:pos x="1680" y="0"/>
              </a:cxn>
              <a:cxn ang="0">
                <a:pos x="2240" y="1665"/>
              </a:cxn>
              <a:cxn ang="0">
                <a:pos x="0" y="921"/>
              </a:cxn>
            </a:cxnLst>
            <a:rect l="0" t="0" r="r" b="b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66CCFF">
              <a:alpha val="22000"/>
            </a:srgbClr>
          </a:solidFill>
          <a:ln w="317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9042" name="Oval 18"/>
          <p:cNvSpPr>
            <a:spLocks noChangeArrowheads="1"/>
          </p:cNvSpPr>
          <p:nvPr/>
        </p:nvSpPr>
        <p:spPr bwMode="auto">
          <a:xfrm>
            <a:off x="571500" y="17541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9043" name="Oval 19"/>
          <p:cNvSpPr>
            <a:spLocks noChangeArrowheads="1"/>
          </p:cNvSpPr>
          <p:nvPr/>
        </p:nvSpPr>
        <p:spPr bwMode="auto">
          <a:xfrm>
            <a:off x="3238500" y="292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9044" name="Text Box 20"/>
          <p:cNvSpPr txBox="1">
            <a:spLocks noChangeArrowheads="1"/>
          </p:cNvSpPr>
          <p:nvPr/>
        </p:nvSpPr>
        <p:spPr bwMode="auto">
          <a:xfrm>
            <a:off x="114300" y="137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9045" name="Text Box 21"/>
          <p:cNvSpPr txBox="1">
            <a:spLocks noChangeArrowheads="1"/>
          </p:cNvSpPr>
          <p:nvPr/>
        </p:nvSpPr>
        <p:spPr bwMode="auto">
          <a:xfrm>
            <a:off x="3162300" y="15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9047" name="Text Box 23"/>
          <p:cNvSpPr txBox="1">
            <a:spLocks noChangeArrowheads="1"/>
          </p:cNvSpPr>
          <p:nvPr/>
        </p:nvSpPr>
        <p:spPr bwMode="auto">
          <a:xfrm>
            <a:off x="4495800" y="381000"/>
            <a:ext cx="441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Замечание.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r>
              <a:rPr lang="ru-RU" sz="2000">
                <a:solidFill>
                  <a:schemeClr val="tx2"/>
                </a:solidFill>
                <a:latin typeface="Arial" charset="0"/>
              </a:rPr>
              <a:t>Если центр в вершине фигуры, то исходная и симметричная фигура имеют общую точку (точка С).</a:t>
            </a:r>
          </a:p>
        </p:txBody>
      </p:sp>
      <p:grpSp>
        <p:nvGrpSpPr>
          <p:cNvPr id="769067" name="Group 43"/>
          <p:cNvGrpSpPr>
            <a:grpSpLocks/>
          </p:cNvGrpSpPr>
          <p:nvPr/>
        </p:nvGrpSpPr>
        <p:grpSpPr bwMode="auto">
          <a:xfrm>
            <a:off x="609600" y="1776413"/>
            <a:ext cx="7696200" cy="2565400"/>
            <a:chOff x="384" y="1200"/>
            <a:chExt cx="4848" cy="1616"/>
          </a:xfrm>
        </p:grpSpPr>
        <p:sp>
          <p:nvSpPr>
            <p:cNvPr id="769049" name="Freeform 25"/>
            <p:cNvSpPr>
              <a:spLocks/>
            </p:cNvSpPr>
            <p:nvPr/>
          </p:nvSpPr>
          <p:spPr bwMode="auto">
            <a:xfrm>
              <a:off x="384" y="1200"/>
              <a:ext cx="2248" cy="752"/>
            </a:xfrm>
            <a:custGeom>
              <a:avLst/>
              <a:gdLst/>
              <a:ahLst/>
              <a:cxnLst>
                <a:cxn ang="0">
                  <a:pos x="2248" y="752"/>
                </a:cxn>
                <a:cxn ang="0">
                  <a:pos x="0" y="0"/>
                </a:cxn>
              </a:cxnLst>
              <a:rect l="0" t="0" r="r" b="b"/>
              <a:pathLst>
                <a:path w="2248" h="752">
                  <a:moveTo>
                    <a:pt x="2248" y="75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9064" name="Group 40"/>
            <p:cNvGrpSpPr>
              <a:grpSpLocks/>
            </p:cNvGrpSpPr>
            <p:nvPr/>
          </p:nvGrpSpPr>
          <p:grpSpPr bwMode="auto">
            <a:xfrm>
              <a:off x="4848" y="2528"/>
              <a:ext cx="384" cy="288"/>
              <a:chOff x="4488" y="1512"/>
              <a:chExt cx="384" cy="288"/>
            </a:xfrm>
          </p:grpSpPr>
          <p:sp>
            <p:nvSpPr>
              <p:cNvPr id="769050" name="Text Box 26"/>
              <p:cNvSpPr txBox="1">
                <a:spLocks noChangeArrowheads="1"/>
              </p:cNvSpPr>
              <p:nvPr/>
            </p:nvSpPr>
            <p:spPr bwMode="auto">
              <a:xfrm>
                <a:off x="4488" y="1512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А</a:t>
                </a:r>
                <a:r>
                  <a:rPr lang="ru-RU" sz="2400" b="1" baseline="-2500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1</a:t>
                </a:r>
                <a:endParaRPr lang="ru-RU" sz="2400">
                  <a:solidFill>
                    <a:srgbClr val="3333FF"/>
                  </a:solidFill>
                  <a:latin typeface="Arial" charset="0"/>
                </a:endParaRPr>
              </a:p>
            </p:txBody>
          </p:sp>
          <p:sp>
            <p:nvSpPr>
              <p:cNvPr id="769051" name="Oval 27"/>
              <p:cNvSpPr>
                <a:spLocks noChangeArrowheads="1"/>
              </p:cNvSpPr>
              <p:nvPr/>
            </p:nvSpPr>
            <p:spPr bwMode="auto">
              <a:xfrm>
                <a:off x="4488" y="1656"/>
                <a:ext cx="48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9063" name="Freeform 39"/>
            <p:cNvSpPr>
              <a:spLocks/>
            </p:cNvSpPr>
            <p:nvPr/>
          </p:nvSpPr>
          <p:spPr bwMode="auto">
            <a:xfrm>
              <a:off x="2616" y="1944"/>
              <a:ext cx="2248" cy="752"/>
            </a:xfrm>
            <a:custGeom>
              <a:avLst/>
              <a:gdLst/>
              <a:ahLst/>
              <a:cxnLst>
                <a:cxn ang="0">
                  <a:pos x="2248" y="752"/>
                </a:cxn>
                <a:cxn ang="0">
                  <a:pos x="0" y="0"/>
                </a:cxn>
              </a:cxnLst>
              <a:rect l="0" t="0" r="r" b="b"/>
              <a:pathLst>
                <a:path w="2248" h="752">
                  <a:moveTo>
                    <a:pt x="2248" y="75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9068" name="Group 44"/>
          <p:cNvGrpSpPr>
            <a:grpSpLocks/>
          </p:cNvGrpSpPr>
          <p:nvPr/>
        </p:nvGrpSpPr>
        <p:grpSpPr bwMode="auto">
          <a:xfrm>
            <a:off x="3263900" y="341313"/>
            <a:ext cx="1917700" cy="5791200"/>
            <a:chOff x="2056" y="296"/>
            <a:chExt cx="1208" cy="3648"/>
          </a:xfrm>
        </p:grpSpPr>
        <p:sp>
          <p:nvSpPr>
            <p:cNvPr id="769029" name="Freeform 5"/>
            <p:cNvSpPr>
              <a:spLocks/>
            </p:cNvSpPr>
            <p:nvPr/>
          </p:nvSpPr>
          <p:spPr bwMode="auto">
            <a:xfrm>
              <a:off x="2616" y="1944"/>
              <a:ext cx="575" cy="1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5" y="1672"/>
                </a:cxn>
              </a:cxnLst>
              <a:rect l="0" t="0" r="r" b="b"/>
              <a:pathLst>
                <a:path w="575" h="1672">
                  <a:moveTo>
                    <a:pt x="0" y="0"/>
                  </a:moveTo>
                  <a:lnTo>
                    <a:pt x="575" y="1672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9065" name="Group 41"/>
            <p:cNvGrpSpPr>
              <a:grpSpLocks/>
            </p:cNvGrpSpPr>
            <p:nvPr/>
          </p:nvGrpSpPr>
          <p:grpSpPr bwMode="auto">
            <a:xfrm>
              <a:off x="2880" y="3584"/>
              <a:ext cx="384" cy="360"/>
              <a:chOff x="2880" y="3584"/>
              <a:chExt cx="384" cy="360"/>
            </a:xfrm>
          </p:grpSpPr>
          <p:sp>
            <p:nvSpPr>
              <p:cNvPr id="769031" name="Oval 7"/>
              <p:cNvSpPr>
                <a:spLocks noChangeArrowheads="1"/>
              </p:cNvSpPr>
              <p:nvPr/>
            </p:nvSpPr>
            <p:spPr bwMode="auto">
              <a:xfrm>
                <a:off x="3165" y="3584"/>
                <a:ext cx="48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9032" name="Text Box 8"/>
              <p:cNvSpPr txBox="1">
                <a:spLocks noChangeArrowheads="1"/>
              </p:cNvSpPr>
              <p:nvPr/>
            </p:nvSpPr>
            <p:spPr bwMode="auto">
              <a:xfrm>
                <a:off x="2880" y="365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В</a:t>
                </a:r>
                <a:r>
                  <a:rPr lang="ru-RU" sz="2400" b="1" baseline="-2500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1</a:t>
                </a:r>
                <a:endParaRPr lang="ru-RU" sz="2400">
                  <a:solidFill>
                    <a:srgbClr val="3333FF"/>
                  </a:solidFill>
                  <a:latin typeface="Arial" charset="0"/>
                </a:endParaRPr>
              </a:p>
            </p:txBody>
          </p:sp>
        </p:grpSp>
        <p:sp>
          <p:nvSpPr>
            <p:cNvPr id="769066" name="Freeform 42"/>
            <p:cNvSpPr>
              <a:spLocks/>
            </p:cNvSpPr>
            <p:nvPr/>
          </p:nvSpPr>
          <p:spPr bwMode="auto">
            <a:xfrm>
              <a:off x="2056" y="296"/>
              <a:ext cx="575" cy="1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5" y="1672"/>
                </a:cxn>
              </a:cxnLst>
              <a:rect l="0" t="0" r="r" b="b"/>
              <a:pathLst>
                <a:path w="575" h="1672">
                  <a:moveTo>
                    <a:pt x="0" y="0"/>
                  </a:moveTo>
                  <a:lnTo>
                    <a:pt x="575" y="1672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9046" name="Text Box 22"/>
          <p:cNvSpPr txBox="1">
            <a:spLocks noChangeArrowheads="1"/>
          </p:cNvSpPr>
          <p:nvPr/>
        </p:nvSpPr>
        <p:spPr bwMode="auto">
          <a:xfrm>
            <a:off x="4038600" y="26146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9058" name="Oval 34"/>
          <p:cNvSpPr>
            <a:spLocks noChangeArrowheads="1"/>
          </p:cNvSpPr>
          <p:nvPr/>
        </p:nvSpPr>
        <p:spPr bwMode="auto">
          <a:xfrm>
            <a:off x="4127500" y="29337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69059" name="Group 35"/>
          <p:cNvGrpSpPr>
            <a:grpSpLocks/>
          </p:cNvGrpSpPr>
          <p:nvPr/>
        </p:nvGrpSpPr>
        <p:grpSpPr bwMode="auto">
          <a:xfrm>
            <a:off x="3632200" y="2817813"/>
            <a:ext cx="609600" cy="457200"/>
            <a:chOff x="1248" y="2064"/>
            <a:chExt cx="384" cy="288"/>
          </a:xfrm>
        </p:grpSpPr>
        <p:sp>
          <p:nvSpPr>
            <p:cNvPr id="769060" name="Oval 36"/>
            <p:cNvSpPr>
              <a:spLocks noChangeArrowheads="1"/>
            </p:cNvSpPr>
            <p:nvPr/>
          </p:nvSpPr>
          <p:spPr bwMode="auto">
            <a:xfrm>
              <a:off x="1560" y="2141"/>
              <a:ext cx="48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9061" name="Text Box 37"/>
            <p:cNvSpPr txBox="1">
              <a:spLocks noChangeArrowheads="1"/>
            </p:cNvSpPr>
            <p:nvPr/>
          </p:nvSpPr>
          <p:spPr bwMode="auto">
            <a:xfrm>
              <a:off x="124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</a:t>
              </a:r>
              <a:endParaRPr lang="ru-RU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aphicFrame>
        <p:nvGraphicFramePr>
          <p:cNvPr id="769069" name="Object 45"/>
          <p:cNvGraphicFramePr>
            <a:graphicFrameLocks noChangeAspect="1"/>
          </p:cNvGraphicFramePr>
          <p:nvPr/>
        </p:nvGraphicFramePr>
        <p:xfrm>
          <a:off x="457200" y="3581400"/>
          <a:ext cx="3733800" cy="2498725"/>
        </p:xfrm>
        <a:graphic>
          <a:graphicData uri="http://schemas.openxmlformats.org/presentationml/2006/ole">
            <p:oleObj spid="_x0000_s769069" name="Формула" r:id="rId4" imgW="1193760" imgH="8888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6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222" name="Picture 38" descr="1caply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6400" y="457200"/>
            <a:ext cx="6350000" cy="4381500"/>
          </a:xfrm>
          <a:prstGeom prst="rect">
            <a:avLst/>
          </a:prstGeom>
          <a:noFill/>
        </p:spPr>
      </p:pic>
      <p:pic>
        <p:nvPicPr>
          <p:cNvPr id="733221" name="Picture 37" descr="1caply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0600" y="1574800"/>
            <a:ext cx="6350000" cy="4381500"/>
          </a:xfrm>
          <a:prstGeom prst="rect">
            <a:avLst/>
          </a:prstGeom>
          <a:noFill/>
        </p:spPr>
      </p:pic>
      <p:sp>
        <p:nvSpPr>
          <p:cNvPr id="733200" name="Oval 16"/>
          <p:cNvSpPr>
            <a:spLocks noChangeArrowheads="1"/>
          </p:cNvSpPr>
          <p:nvPr/>
        </p:nvSpPr>
        <p:spPr bwMode="auto">
          <a:xfrm rot="-25978088">
            <a:off x="608013" y="3849687"/>
            <a:ext cx="76200" cy="73025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201" name="Oval 17"/>
          <p:cNvSpPr>
            <a:spLocks noChangeArrowheads="1"/>
          </p:cNvSpPr>
          <p:nvPr/>
        </p:nvSpPr>
        <p:spPr bwMode="auto">
          <a:xfrm rot="-25978088">
            <a:off x="1901826" y="4584700"/>
            <a:ext cx="76200" cy="73025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202" name="Oval 18"/>
          <p:cNvSpPr>
            <a:spLocks noChangeArrowheads="1"/>
          </p:cNvSpPr>
          <p:nvPr/>
        </p:nvSpPr>
        <p:spPr bwMode="auto">
          <a:xfrm rot="-25978088">
            <a:off x="2998788" y="1220787"/>
            <a:ext cx="76200" cy="73025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3226" name="Group 42"/>
          <p:cNvGrpSpPr>
            <a:grpSpLocks/>
          </p:cNvGrpSpPr>
          <p:nvPr/>
        </p:nvGrpSpPr>
        <p:grpSpPr bwMode="auto">
          <a:xfrm>
            <a:off x="2514600" y="1828800"/>
            <a:ext cx="3189288" cy="2682875"/>
            <a:chOff x="1584" y="1152"/>
            <a:chExt cx="2009" cy="1690"/>
          </a:xfrm>
        </p:grpSpPr>
        <p:sp>
          <p:nvSpPr>
            <p:cNvPr id="733204" name="Freeform 20"/>
            <p:cNvSpPr>
              <a:spLocks/>
            </p:cNvSpPr>
            <p:nvPr/>
          </p:nvSpPr>
          <p:spPr bwMode="auto">
            <a:xfrm rot="-89295359">
              <a:off x="2023" y="713"/>
              <a:ext cx="456" cy="1333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0" y="2048"/>
                </a:cxn>
              </a:cxnLst>
              <a:rect l="0" t="0" r="r" b="b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205" name="Freeform 21"/>
            <p:cNvSpPr>
              <a:spLocks/>
            </p:cNvSpPr>
            <p:nvPr/>
          </p:nvSpPr>
          <p:spPr bwMode="auto">
            <a:xfrm rot="-89295359">
              <a:off x="2698" y="1947"/>
              <a:ext cx="456" cy="1334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0" y="2048"/>
                </a:cxn>
              </a:cxnLst>
              <a:rect l="0" t="0" r="r" b="b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33207" name="Group 23"/>
          <p:cNvGrpSpPr>
            <a:grpSpLocks/>
          </p:cNvGrpSpPr>
          <p:nvPr/>
        </p:nvGrpSpPr>
        <p:grpSpPr bwMode="auto">
          <a:xfrm rot="-25978088">
            <a:off x="2196307" y="1531143"/>
            <a:ext cx="3962400" cy="3351213"/>
            <a:chOff x="632" y="1136"/>
            <a:chExt cx="2496" cy="2111"/>
          </a:xfrm>
        </p:grpSpPr>
        <p:grpSp>
          <p:nvGrpSpPr>
            <p:cNvPr id="733208" name="Group 24"/>
            <p:cNvGrpSpPr>
              <a:grpSpLocks/>
            </p:cNvGrpSpPr>
            <p:nvPr/>
          </p:nvGrpSpPr>
          <p:grpSpPr bwMode="auto">
            <a:xfrm>
              <a:off x="632" y="1136"/>
              <a:ext cx="2488" cy="2088"/>
              <a:chOff x="632" y="1136"/>
              <a:chExt cx="2488" cy="2088"/>
            </a:xfrm>
          </p:grpSpPr>
          <p:sp>
            <p:nvSpPr>
              <p:cNvPr id="733209" name="Freeform 25"/>
              <p:cNvSpPr>
                <a:spLocks/>
              </p:cNvSpPr>
              <p:nvPr/>
            </p:nvSpPr>
            <p:spPr bwMode="auto">
              <a:xfrm>
                <a:off x="632" y="1136"/>
                <a:ext cx="1240" cy="10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0" y="1021"/>
                  </a:cxn>
                </a:cxnLst>
                <a:rect l="0" t="0" r="r" b="b"/>
                <a:pathLst>
                  <a:path w="1240" h="1021">
                    <a:moveTo>
                      <a:pt x="0" y="0"/>
                    </a:moveTo>
                    <a:lnTo>
                      <a:pt x="1240" y="1021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10" name="Freeform 26"/>
              <p:cNvSpPr>
                <a:spLocks/>
              </p:cNvSpPr>
              <p:nvPr/>
            </p:nvSpPr>
            <p:spPr bwMode="auto">
              <a:xfrm>
                <a:off x="1880" y="2164"/>
                <a:ext cx="1240" cy="10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0" y="1104"/>
                  </a:cxn>
                </a:cxnLst>
                <a:rect l="0" t="0" r="r" b="b"/>
                <a:pathLst>
                  <a:path w="1240" h="1104">
                    <a:moveTo>
                      <a:pt x="0" y="0"/>
                    </a:moveTo>
                    <a:lnTo>
                      <a:pt x="1240" y="1104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3211" name="Oval 27"/>
            <p:cNvSpPr>
              <a:spLocks noChangeArrowheads="1"/>
            </p:cNvSpPr>
            <p:nvPr/>
          </p:nvSpPr>
          <p:spPr bwMode="auto">
            <a:xfrm>
              <a:off x="3080" y="3201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33219" name="Group 35"/>
          <p:cNvGrpSpPr>
            <a:grpSpLocks/>
          </p:cNvGrpSpPr>
          <p:nvPr/>
        </p:nvGrpSpPr>
        <p:grpSpPr bwMode="auto">
          <a:xfrm rot="-1599012">
            <a:off x="742950" y="2259013"/>
            <a:ext cx="6772275" cy="1906587"/>
            <a:chOff x="468" y="1423"/>
            <a:chExt cx="4266" cy="1201"/>
          </a:xfrm>
        </p:grpSpPr>
        <p:sp>
          <p:nvSpPr>
            <p:cNvPr id="733197" name="Freeform 13"/>
            <p:cNvSpPr>
              <a:spLocks/>
            </p:cNvSpPr>
            <p:nvPr/>
          </p:nvSpPr>
          <p:spPr bwMode="auto">
            <a:xfrm>
              <a:off x="468" y="1423"/>
              <a:ext cx="2132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2" y="593"/>
                </a:cxn>
              </a:cxnLst>
              <a:rect l="0" t="0" r="r" b="b"/>
              <a:pathLst>
                <a:path w="2132" h="593">
                  <a:moveTo>
                    <a:pt x="0" y="0"/>
                  </a:moveTo>
                  <a:lnTo>
                    <a:pt x="2132" y="593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199" name="Oval 15"/>
            <p:cNvSpPr>
              <a:spLocks noChangeArrowheads="1"/>
            </p:cNvSpPr>
            <p:nvPr/>
          </p:nvSpPr>
          <p:spPr bwMode="auto">
            <a:xfrm rot="-25978088">
              <a:off x="4687" y="2577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218" name="Freeform 34"/>
            <p:cNvSpPr>
              <a:spLocks/>
            </p:cNvSpPr>
            <p:nvPr/>
          </p:nvSpPr>
          <p:spPr bwMode="auto">
            <a:xfrm>
              <a:off x="2592" y="2016"/>
              <a:ext cx="2132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2" y="593"/>
                </a:cxn>
              </a:cxnLst>
              <a:rect l="0" t="0" r="r" b="b"/>
              <a:pathLst>
                <a:path w="2132" h="593">
                  <a:moveTo>
                    <a:pt x="0" y="0"/>
                  </a:moveTo>
                  <a:lnTo>
                    <a:pt x="2132" y="593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3213" name="Oval 29"/>
          <p:cNvSpPr>
            <a:spLocks noChangeArrowheads="1"/>
          </p:cNvSpPr>
          <p:nvPr/>
        </p:nvSpPr>
        <p:spPr bwMode="auto">
          <a:xfrm rot="-25978088">
            <a:off x="4094957" y="3169443"/>
            <a:ext cx="76200" cy="74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225" name="Oval 41"/>
          <p:cNvSpPr>
            <a:spLocks noChangeArrowheads="1"/>
          </p:cNvSpPr>
          <p:nvPr/>
        </p:nvSpPr>
        <p:spPr bwMode="auto">
          <a:xfrm rot="-25978088">
            <a:off x="5157788" y="5119687"/>
            <a:ext cx="76200" cy="73025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3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3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200" grpId="0" animBg="1"/>
      <p:bldP spid="733201" grpId="0" animBg="1"/>
      <p:bldP spid="733202" grpId="0" animBg="1"/>
      <p:bldP spid="7332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slide0008_image0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219200"/>
            <a:ext cx="2971800" cy="4038600"/>
          </a:xfrm>
          <a:prstGeom prst="rect">
            <a:avLst/>
          </a:prstGeom>
          <a:noFill/>
        </p:spPr>
      </p:pic>
      <p:sp>
        <p:nvSpPr>
          <p:cNvPr id="771075" name="Line 3"/>
          <p:cNvSpPr>
            <a:spLocks noChangeShapeType="1"/>
          </p:cNvSpPr>
          <p:nvPr/>
        </p:nvSpPr>
        <p:spPr bwMode="auto">
          <a:xfrm>
            <a:off x="3733800" y="16764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76" name="Line 4"/>
          <p:cNvSpPr>
            <a:spLocks noChangeShapeType="1"/>
          </p:cNvSpPr>
          <p:nvPr/>
        </p:nvSpPr>
        <p:spPr bwMode="auto">
          <a:xfrm flipV="1">
            <a:off x="2895600" y="3657600"/>
            <a:ext cx="129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77" name="Line 5"/>
          <p:cNvSpPr>
            <a:spLocks noChangeShapeType="1"/>
          </p:cNvSpPr>
          <p:nvPr/>
        </p:nvSpPr>
        <p:spPr bwMode="auto">
          <a:xfrm>
            <a:off x="1828800" y="1524000"/>
            <a:ext cx="2362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78" name="Oval 6"/>
          <p:cNvSpPr>
            <a:spLocks noChangeArrowheads="1"/>
          </p:cNvSpPr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71079" name="Picture 7" descr="slide0008_image0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2971800" cy="4038600"/>
          </a:xfrm>
          <a:prstGeom prst="rect">
            <a:avLst/>
          </a:prstGeom>
          <a:noFill/>
        </p:spPr>
      </p:pic>
      <p:sp>
        <p:nvSpPr>
          <p:cNvPr id="771080" name="Oval 8"/>
          <p:cNvSpPr>
            <a:spLocks noChangeArrowheads="1"/>
          </p:cNvSpPr>
          <p:nvPr/>
        </p:nvSpPr>
        <p:spPr bwMode="auto">
          <a:xfrm>
            <a:off x="2819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1081" name="Oval 9"/>
          <p:cNvSpPr>
            <a:spLocks noChangeArrowheads="1"/>
          </p:cNvSpPr>
          <p:nvPr/>
        </p:nvSpPr>
        <p:spPr bwMode="auto">
          <a:xfrm>
            <a:off x="36576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1082" name="Oval 10"/>
          <p:cNvSpPr>
            <a:spLocks noChangeArrowheads="1"/>
          </p:cNvSpPr>
          <p:nvPr/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1083" name="Line 11"/>
          <p:cNvSpPr>
            <a:spLocks noChangeShapeType="1"/>
          </p:cNvSpPr>
          <p:nvPr/>
        </p:nvSpPr>
        <p:spPr bwMode="auto">
          <a:xfrm>
            <a:off x="4191000" y="36576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84" name="Line 12"/>
          <p:cNvSpPr>
            <a:spLocks noChangeShapeType="1"/>
          </p:cNvSpPr>
          <p:nvPr/>
        </p:nvSpPr>
        <p:spPr bwMode="auto">
          <a:xfrm flipV="1">
            <a:off x="4267200" y="2286000"/>
            <a:ext cx="129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85" name="Line 13"/>
          <p:cNvSpPr>
            <a:spLocks noChangeShapeType="1"/>
          </p:cNvSpPr>
          <p:nvPr/>
        </p:nvSpPr>
        <p:spPr bwMode="auto">
          <a:xfrm>
            <a:off x="4267200" y="3657600"/>
            <a:ext cx="2362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86" name="Oval 14"/>
          <p:cNvSpPr>
            <a:spLocks noChangeArrowheads="1"/>
          </p:cNvSpPr>
          <p:nvPr/>
        </p:nvSpPr>
        <p:spPr bwMode="auto">
          <a:xfrm>
            <a:off x="6553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1087" name="Oval 15"/>
          <p:cNvSpPr>
            <a:spLocks noChangeArrowheads="1"/>
          </p:cNvSpPr>
          <p:nvPr/>
        </p:nvSpPr>
        <p:spPr bwMode="auto">
          <a:xfrm>
            <a:off x="4572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1088" name="Oval 16"/>
          <p:cNvSpPr>
            <a:spLocks noChangeArrowheads="1"/>
          </p:cNvSpPr>
          <p:nvPr/>
        </p:nvSpPr>
        <p:spPr bwMode="auto">
          <a:xfrm>
            <a:off x="5562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1089" name="Text Box 17"/>
          <p:cNvSpPr txBox="1">
            <a:spLocks noChangeArrowheads="1"/>
          </p:cNvSpPr>
          <p:nvPr/>
        </p:nvSpPr>
        <p:spPr bwMode="auto">
          <a:xfrm>
            <a:off x="4267200" y="3429000"/>
            <a:ext cx="36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О</a:t>
            </a:r>
          </a:p>
          <a:p>
            <a:endParaRPr lang="en-US">
              <a:latin typeface="Arial" charset="0"/>
            </a:endParaRPr>
          </a:p>
          <a:p>
            <a:endParaRPr lang="ru-RU">
              <a:latin typeface="Arial" charset="0"/>
            </a:endParaRPr>
          </a:p>
        </p:txBody>
      </p:sp>
      <p:sp>
        <p:nvSpPr>
          <p:cNvPr id="771090" name="Line 18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91" name="Line 19"/>
          <p:cNvSpPr>
            <a:spLocks noChangeShapeType="1"/>
          </p:cNvSpPr>
          <p:nvPr/>
        </p:nvSpPr>
        <p:spPr bwMode="auto">
          <a:xfrm flipH="1">
            <a:off x="3429000" y="289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92" name="Line 20"/>
          <p:cNvSpPr>
            <a:spLocks noChangeShapeType="1"/>
          </p:cNvSpPr>
          <p:nvPr/>
        </p:nvSpPr>
        <p:spPr bwMode="auto">
          <a:xfrm flipH="1">
            <a:off x="4572000" y="3886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93" name="Line 21"/>
          <p:cNvSpPr>
            <a:spLocks noChangeShapeType="1"/>
          </p:cNvSpPr>
          <p:nvPr/>
        </p:nvSpPr>
        <p:spPr bwMode="auto">
          <a:xfrm flipH="1">
            <a:off x="4495800" y="3810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94" name="Line 22"/>
          <p:cNvSpPr>
            <a:spLocks noChangeShapeType="1"/>
          </p:cNvSpPr>
          <p:nvPr/>
        </p:nvSpPr>
        <p:spPr bwMode="auto">
          <a:xfrm>
            <a:off x="3352800" y="4343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95" name="Line 23"/>
          <p:cNvSpPr>
            <a:spLocks noChangeShapeType="1"/>
          </p:cNvSpPr>
          <p:nvPr/>
        </p:nvSpPr>
        <p:spPr bwMode="auto">
          <a:xfrm>
            <a:off x="3429000" y="426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96" name="Line 24"/>
          <p:cNvSpPr>
            <a:spLocks noChangeShapeType="1"/>
          </p:cNvSpPr>
          <p:nvPr/>
        </p:nvSpPr>
        <p:spPr bwMode="auto">
          <a:xfrm>
            <a:off x="4572000" y="3124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97" name="Line 25"/>
          <p:cNvSpPr>
            <a:spLocks noChangeShapeType="1"/>
          </p:cNvSpPr>
          <p:nvPr/>
        </p:nvSpPr>
        <p:spPr bwMode="auto">
          <a:xfrm>
            <a:off x="4648200" y="3048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98" name="Line 26"/>
          <p:cNvSpPr>
            <a:spLocks noChangeShapeType="1"/>
          </p:cNvSpPr>
          <p:nvPr/>
        </p:nvSpPr>
        <p:spPr bwMode="auto">
          <a:xfrm flipV="1">
            <a:off x="4343400" y="4648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099" name="Line 27"/>
          <p:cNvSpPr>
            <a:spLocks noChangeShapeType="1"/>
          </p:cNvSpPr>
          <p:nvPr/>
        </p:nvSpPr>
        <p:spPr bwMode="auto">
          <a:xfrm flipV="1">
            <a:off x="4343400" y="45720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100" name="Line 28"/>
          <p:cNvSpPr>
            <a:spLocks noChangeShapeType="1"/>
          </p:cNvSpPr>
          <p:nvPr/>
        </p:nvSpPr>
        <p:spPr bwMode="auto">
          <a:xfrm flipV="1">
            <a:off x="3962400" y="2895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101" name="Line 29"/>
          <p:cNvSpPr>
            <a:spLocks noChangeShapeType="1"/>
          </p:cNvSpPr>
          <p:nvPr/>
        </p:nvSpPr>
        <p:spPr bwMode="auto">
          <a:xfrm flipV="1">
            <a:off x="3962400" y="2971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1102" name="Text Box 30"/>
          <p:cNvSpPr txBox="1">
            <a:spLocks noChangeArrowheads="1"/>
          </p:cNvSpPr>
          <p:nvPr/>
        </p:nvSpPr>
        <p:spPr bwMode="auto">
          <a:xfrm>
            <a:off x="746125" y="6132513"/>
            <a:ext cx="312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Булавин Павел, 9В класс.</a:t>
            </a:r>
          </a:p>
        </p:txBody>
      </p:sp>
      <p:sp>
        <p:nvSpPr>
          <p:cNvPr id="771103" name="Text Box 31"/>
          <p:cNvSpPr txBox="1">
            <a:spLocks noChangeArrowheads="1"/>
          </p:cNvSpPr>
          <p:nvPr/>
        </p:nvSpPr>
        <p:spPr bwMode="auto">
          <a:xfrm>
            <a:off x="3810000" y="457200"/>
            <a:ext cx="269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т. О – центр симметрии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7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1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7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71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71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7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7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7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7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7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7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77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7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7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7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7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71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7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7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77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5" grpId="0" animBg="1"/>
      <p:bldP spid="771076" grpId="0" animBg="1"/>
      <p:bldP spid="771077" grpId="0" animBg="1"/>
      <p:bldP spid="771078" grpId="0" animBg="1"/>
      <p:bldP spid="771080" grpId="0" animBg="1"/>
      <p:bldP spid="771081" grpId="0" animBg="1"/>
      <p:bldP spid="771082" grpId="0" animBg="1"/>
      <p:bldP spid="771083" grpId="0" animBg="1"/>
      <p:bldP spid="771084" grpId="0" animBg="1"/>
      <p:bldP spid="771085" grpId="0" animBg="1"/>
      <p:bldP spid="771086" grpId="0" animBg="1"/>
      <p:bldP spid="771087" grpId="0" animBg="1"/>
      <p:bldP spid="771088" grpId="0" animBg="1"/>
      <p:bldP spid="771089" grpId="0"/>
      <p:bldP spid="771090" grpId="0" animBg="1"/>
      <p:bldP spid="771091" grpId="0" animBg="1"/>
      <p:bldP spid="771092" grpId="0" animBg="1"/>
      <p:bldP spid="771093" grpId="0" animBg="1"/>
      <p:bldP spid="771094" grpId="0" animBg="1"/>
      <p:bldP spid="771095" grpId="0" animBg="1"/>
      <p:bldP spid="771096" grpId="0" animBg="1"/>
      <p:bldP spid="771097" grpId="0" animBg="1"/>
      <p:bldP spid="771098" grpId="0" animBg="1"/>
      <p:bldP spid="771099" grpId="0" animBg="1"/>
      <p:bldP spid="771100" grpId="0" animBg="1"/>
      <p:bldP spid="771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135" name="Picture 39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2025650"/>
            <a:ext cx="3851275" cy="2889250"/>
          </a:xfrm>
          <a:prstGeom prst="rect">
            <a:avLst/>
          </a:prstGeom>
          <a:noFill/>
        </p:spPr>
      </p:pic>
      <p:pic>
        <p:nvPicPr>
          <p:cNvPr id="772098" name="Picture 2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" y="2052638"/>
            <a:ext cx="3851275" cy="2889250"/>
          </a:xfrm>
          <a:prstGeom prst="rect">
            <a:avLst/>
          </a:prstGeom>
          <a:noFill/>
        </p:spPr>
      </p:pic>
      <p:sp>
        <p:nvSpPr>
          <p:cNvPr id="772100" name="Freeform 4"/>
          <p:cNvSpPr>
            <a:spLocks/>
          </p:cNvSpPr>
          <p:nvPr/>
        </p:nvSpPr>
        <p:spPr bwMode="auto">
          <a:xfrm>
            <a:off x="2390775" y="2109788"/>
            <a:ext cx="3910013" cy="2759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63" y="1738"/>
              </a:cxn>
            </a:cxnLst>
            <a:rect l="0" t="0" r="r" b="b"/>
            <a:pathLst>
              <a:path w="2463" h="1738">
                <a:moveTo>
                  <a:pt x="0" y="0"/>
                </a:moveTo>
                <a:lnTo>
                  <a:pt x="2463" y="173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2101" name="Line 5"/>
          <p:cNvSpPr>
            <a:spLocks noChangeShapeType="1"/>
          </p:cNvSpPr>
          <p:nvPr/>
        </p:nvSpPr>
        <p:spPr bwMode="auto">
          <a:xfrm flipH="1">
            <a:off x="3348038" y="2060575"/>
            <a:ext cx="2016125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2102" name="Line 6"/>
          <p:cNvSpPr>
            <a:spLocks noChangeShapeType="1"/>
          </p:cNvSpPr>
          <p:nvPr/>
        </p:nvSpPr>
        <p:spPr bwMode="auto">
          <a:xfrm flipV="1">
            <a:off x="2916238" y="3068638"/>
            <a:ext cx="28797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2103" name="Oval 7"/>
          <p:cNvSpPr>
            <a:spLocks noChangeArrowheads="1"/>
          </p:cNvSpPr>
          <p:nvPr/>
        </p:nvSpPr>
        <p:spPr bwMode="auto">
          <a:xfrm>
            <a:off x="2843213" y="3860800"/>
            <a:ext cx="134937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2104" name="Oval 8"/>
          <p:cNvSpPr>
            <a:spLocks noChangeArrowheads="1"/>
          </p:cNvSpPr>
          <p:nvPr/>
        </p:nvSpPr>
        <p:spPr bwMode="auto">
          <a:xfrm>
            <a:off x="3276600" y="4797425"/>
            <a:ext cx="134938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2105" name="Oval 9"/>
          <p:cNvSpPr>
            <a:spLocks noChangeArrowheads="1"/>
          </p:cNvSpPr>
          <p:nvPr/>
        </p:nvSpPr>
        <p:spPr bwMode="auto">
          <a:xfrm>
            <a:off x="2339975" y="2060575"/>
            <a:ext cx="134938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2106" name="Oval 10"/>
          <p:cNvSpPr>
            <a:spLocks noChangeArrowheads="1"/>
          </p:cNvSpPr>
          <p:nvPr/>
        </p:nvSpPr>
        <p:spPr bwMode="auto">
          <a:xfrm>
            <a:off x="5292725" y="1989138"/>
            <a:ext cx="134938" cy="144462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2107" name="Oval 11"/>
          <p:cNvSpPr>
            <a:spLocks noChangeArrowheads="1"/>
          </p:cNvSpPr>
          <p:nvPr/>
        </p:nvSpPr>
        <p:spPr bwMode="auto">
          <a:xfrm>
            <a:off x="5724525" y="2997200"/>
            <a:ext cx="134938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2108" name="Oval 12"/>
          <p:cNvSpPr>
            <a:spLocks noChangeArrowheads="1"/>
          </p:cNvSpPr>
          <p:nvPr/>
        </p:nvSpPr>
        <p:spPr bwMode="auto">
          <a:xfrm>
            <a:off x="6227763" y="4797425"/>
            <a:ext cx="134937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2109" name="Oval 13"/>
          <p:cNvSpPr>
            <a:spLocks noChangeArrowheads="1"/>
          </p:cNvSpPr>
          <p:nvPr/>
        </p:nvSpPr>
        <p:spPr bwMode="auto">
          <a:xfrm>
            <a:off x="4284663" y="3429000"/>
            <a:ext cx="134937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2110" name="Text Box 14"/>
          <p:cNvSpPr txBox="1">
            <a:spLocks noChangeArrowheads="1"/>
          </p:cNvSpPr>
          <p:nvPr/>
        </p:nvSpPr>
        <p:spPr bwMode="auto">
          <a:xfrm>
            <a:off x="4140200" y="31416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O</a:t>
            </a:r>
            <a:endParaRPr lang="ru-RU">
              <a:latin typeface="Arial" charset="0"/>
            </a:endParaRPr>
          </a:p>
        </p:txBody>
      </p:sp>
      <p:grpSp>
        <p:nvGrpSpPr>
          <p:cNvPr id="772111" name="Group 15"/>
          <p:cNvGrpSpPr>
            <a:grpSpLocks/>
          </p:cNvGrpSpPr>
          <p:nvPr/>
        </p:nvGrpSpPr>
        <p:grpSpPr bwMode="auto">
          <a:xfrm>
            <a:off x="3492500" y="3614738"/>
            <a:ext cx="165100" cy="268287"/>
            <a:chOff x="2200" y="2277"/>
            <a:chExt cx="104" cy="169"/>
          </a:xfrm>
        </p:grpSpPr>
        <p:sp>
          <p:nvSpPr>
            <p:cNvPr id="772112" name="Freeform 16"/>
            <p:cNvSpPr>
              <a:spLocks/>
            </p:cNvSpPr>
            <p:nvPr/>
          </p:nvSpPr>
          <p:spPr bwMode="auto">
            <a:xfrm>
              <a:off x="2251" y="2277"/>
              <a:ext cx="53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142"/>
                </a:cxn>
              </a:cxnLst>
              <a:rect l="0" t="0" r="r" b="b"/>
              <a:pathLst>
                <a:path w="53" h="142">
                  <a:moveTo>
                    <a:pt x="0" y="0"/>
                  </a:moveTo>
                  <a:lnTo>
                    <a:pt x="53" y="14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2113" name="Freeform 17"/>
            <p:cNvSpPr>
              <a:spLocks/>
            </p:cNvSpPr>
            <p:nvPr/>
          </p:nvSpPr>
          <p:spPr bwMode="auto">
            <a:xfrm>
              <a:off x="2200" y="2296"/>
              <a:ext cx="51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141"/>
                </a:cxn>
                <a:cxn ang="0">
                  <a:pos x="51" y="150"/>
                </a:cxn>
              </a:cxnLst>
              <a:rect l="0" t="0" r="r" b="b"/>
              <a:pathLst>
                <a:path w="51" h="150">
                  <a:moveTo>
                    <a:pt x="0" y="0"/>
                  </a:moveTo>
                  <a:lnTo>
                    <a:pt x="42" y="141"/>
                  </a:lnTo>
                  <a:lnTo>
                    <a:pt x="51" y="1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72114" name="Group 18"/>
          <p:cNvGrpSpPr>
            <a:grpSpLocks/>
          </p:cNvGrpSpPr>
          <p:nvPr/>
        </p:nvGrpSpPr>
        <p:grpSpPr bwMode="auto">
          <a:xfrm>
            <a:off x="5003800" y="3141663"/>
            <a:ext cx="165100" cy="268287"/>
            <a:chOff x="2200" y="2277"/>
            <a:chExt cx="104" cy="169"/>
          </a:xfrm>
        </p:grpSpPr>
        <p:sp>
          <p:nvSpPr>
            <p:cNvPr id="772115" name="Freeform 19"/>
            <p:cNvSpPr>
              <a:spLocks/>
            </p:cNvSpPr>
            <p:nvPr/>
          </p:nvSpPr>
          <p:spPr bwMode="auto">
            <a:xfrm>
              <a:off x="2251" y="2277"/>
              <a:ext cx="53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142"/>
                </a:cxn>
              </a:cxnLst>
              <a:rect l="0" t="0" r="r" b="b"/>
              <a:pathLst>
                <a:path w="53" h="142">
                  <a:moveTo>
                    <a:pt x="0" y="0"/>
                  </a:moveTo>
                  <a:lnTo>
                    <a:pt x="53" y="14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2116" name="Freeform 20"/>
            <p:cNvSpPr>
              <a:spLocks/>
            </p:cNvSpPr>
            <p:nvPr/>
          </p:nvSpPr>
          <p:spPr bwMode="auto">
            <a:xfrm>
              <a:off x="2200" y="2296"/>
              <a:ext cx="51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141"/>
                </a:cxn>
                <a:cxn ang="0">
                  <a:pos x="51" y="150"/>
                </a:cxn>
              </a:cxnLst>
              <a:rect l="0" t="0" r="r" b="b"/>
              <a:pathLst>
                <a:path w="51" h="150">
                  <a:moveTo>
                    <a:pt x="0" y="0"/>
                  </a:moveTo>
                  <a:lnTo>
                    <a:pt x="42" y="141"/>
                  </a:lnTo>
                  <a:lnTo>
                    <a:pt x="51" y="1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72117" name="Group 21"/>
          <p:cNvGrpSpPr>
            <a:grpSpLocks/>
          </p:cNvGrpSpPr>
          <p:nvPr/>
        </p:nvGrpSpPr>
        <p:grpSpPr bwMode="auto">
          <a:xfrm>
            <a:off x="3419475" y="2781300"/>
            <a:ext cx="576263" cy="503238"/>
            <a:chOff x="2154" y="1752"/>
            <a:chExt cx="363" cy="317"/>
          </a:xfrm>
        </p:grpSpPr>
        <p:sp>
          <p:nvSpPr>
            <p:cNvPr id="772118" name="Line 22"/>
            <p:cNvSpPr>
              <a:spLocks noChangeShapeType="1"/>
            </p:cNvSpPr>
            <p:nvPr/>
          </p:nvSpPr>
          <p:spPr bwMode="auto">
            <a:xfrm flipH="1">
              <a:off x="2154" y="175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2119" name="Line 23"/>
            <p:cNvSpPr>
              <a:spLocks noChangeShapeType="1"/>
            </p:cNvSpPr>
            <p:nvPr/>
          </p:nvSpPr>
          <p:spPr bwMode="auto">
            <a:xfrm flipH="1">
              <a:off x="2290" y="184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2120" name="Line 24"/>
            <p:cNvSpPr>
              <a:spLocks noChangeShapeType="1"/>
            </p:cNvSpPr>
            <p:nvPr/>
          </p:nvSpPr>
          <p:spPr bwMode="auto">
            <a:xfrm flipH="1">
              <a:off x="2426" y="1933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72121" name="Group 25"/>
          <p:cNvGrpSpPr>
            <a:grpSpLocks/>
          </p:cNvGrpSpPr>
          <p:nvPr/>
        </p:nvGrpSpPr>
        <p:grpSpPr bwMode="auto">
          <a:xfrm>
            <a:off x="4859338" y="3789363"/>
            <a:ext cx="576262" cy="503237"/>
            <a:chOff x="2154" y="1752"/>
            <a:chExt cx="363" cy="317"/>
          </a:xfrm>
        </p:grpSpPr>
        <p:sp>
          <p:nvSpPr>
            <p:cNvPr id="772122" name="Line 26"/>
            <p:cNvSpPr>
              <a:spLocks noChangeShapeType="1"/>
            </p:cNvSpPr>
            <p:nvPr/>
          </p:nvSpPr>
          <p:spPr bwMode="auto">
            <a:xfrm flipH="1">
              <a:off x="2154" y="175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2123" name="Line 27"/>
            <p:cNvSpPr>
              <a:spLocks noChangeShapeType="1"/>
            </p:cNvSpPr>
            <p:nvPr/>
          </p:nvSpPr>
          <p:spPr bwMode="auto">
            <a:xfrm flipH="1">
              <a:off x="2290" y="184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2124" name="Line 28"/>
            <p:cNvSpPr>
              <a:spLocks noChangeShapeType="1"/>
            </p:cNvSpPr>
            <p:nvPr/>
          </p:nvSpPr>
          <p:spPr bwMode="auto">
            <a:xfrm flipH="1">
              <a:off x="2426" y="1933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2125" name="Line 29"/>
          <p:cNvSpPr>
            <a:spLocks noChangeShapeType="1"/>
          </p:cNvSpPr>
          <p:nvPr/>
        </p:nvSpPr>
        <p:spPr bwMode="auto">
          <a:xfrm>
            <a:off x="3708400" y="42211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2126" name="Line 30"/>
          <p:cNvSpPr>
            <a:spLocks noChangeShapeType="1"/>
          </p:cNvSpPr>
          <p:nvPr/>
        </p:nvSpPr>
        <p:spPr bwMode="auto">
          <a:xfrm>
            <a:off x="4787900" y="26368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2127" name="Text Box 31"/>
          <p:cNvSpPr txBox="1">
            <a:spLocks noChangeArrowheads="1"/>
          </p:cNvSpPr>
          <p:nvPr/>
        </p:nvSpPr>
        <p:spPr bwMode="auto">
          <a:xfrm>
            <a:off x="3184525" y="4889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endParaRPr lang="ru-RU">
              <a:latin typeface="Arial" charset="0"/>
            </a:endParaRPr>
          </a:p>
        </p:txBody>
      </p:sp>
      <p:sp>
        <p:nvSpPr>
          <p:cNvPr id="772128" name="Text Box 32"/>
          <p:cNvSpPr txBox="1">
            <a:spLocks noChangeArrowheads="1"/>
          </p:cNvSpPr>
          <p:nvPr/>
        </p:nvSpPr>
        <p:spPr bwMode="auto">
          <a:xfrm>
            <a:off x="6280150" y="49609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</a:t>
            </a:r>
            <a:r>
              <a:rPr lang="en-US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772129" name="Text Box 33"/>
          <p:cNvSpPr txBox="1">
            <a:spLocks noChangeArrowheads="1"/>
          </p:cNvSpPr>
          <p:nvPr/>
        </p:nvSpPr>
        <p:spPr bwMode="auto">
          <a:xfrm>
            <a:off x="5272088" y="1576388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772130" name="Text Box 34"/>
          <p:cNvSpPr txBox="1">
            <a:spLocks noChangeArrowheads="1"/>
          </p:cNvSpPr>
          <p:nvPr/>
        </p:nvSpPr>
        <p:spPr bwMode="auto">
          <a:xfrm>
            <a:off x="2824163" y="39528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endParaRPr lang="ru-RU">
              <a:latin typeface="Arial" charset="0"/>
            </a:endParaRPr>
          </a:p>
        </p:txBody>
      </p:sp>
      <p:sp>
        <p:nvSpPr>
          <p:cNvPr id="772131" name="Text Box 35"/>
          <p:cNvSpPr txBox="1">
            <a:spLocks noChangeArrowheads="1"/>
          </p:cNvSpPr>
          <p:nvPr/>
        </p:nvSpPr>
        <p:spPr bwMode="auto">
          <a:xfrm>
            <a:off x="5580063" y="3141663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en-US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772132" name="Text Box 36"/>
          <p:cNvSpPr txBox="1">
            <a:spLocks noChangeArrowheads="1"/>
          </p:cNvSpPr>
          <p:nvPr/>
        </p:nvSpPr>
        <p:spPr bwMode="auto">
          <a:xfrm>
            <a:off x="2195513" y="17208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</a:t>
            </a:r>
            <a:endParaRPr lang="ru-RU">
              <a:latin typeface="Arial" charset="0"/>
            </a:endParaRPr>
          </a:p>
        </p:txBody>
      </p:sp>
      <p:sp>
        <p:nvSpPr>
          <p:cNvPr id="772133" name="Text Box 37"/>
          <p:cNvSpPr txBox="1">
            <a:spLocks noChangeArrowheads="1"/>
          </p:cNvSpPr>
          <p:nvPr/>
        </p:nvSpPr>
        <p:spPr bwMode="auto">
          <a:xfrm>
            <a:off x="746125" y="613251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Савченко Миша, 9В класс.</a:t>
            </a:r>
          </a:p>
        </p:txBody>
      </p:sp>
      <p:sp>
        <p:nvSpPr>
          <p:cNvPr id="772134" name="Text Box 38"/>
          <p:cNvSpPr txBox="1">
            <a:spLocks noChangeArrowheads="1"/>
          </p:cNvSpPr>
          <p:nvPr/>
        </p:nvSpPr>
        <p:spPr bwMode="auto">
          <a:xfrm>
            <a:off x="3200400" y="609600"/>
            <a:ext cx="269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т. О – центр симметрии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72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772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772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772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772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772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800" decel="100000"/>
                                        <p:tgtEl>
                                          <p:spTgt spid="772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1" dur="500"/>
                                        <p:tgtEl>
                                          <p:spTgt spid="77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5" dur="500"/>
                                        <p:tgtEl>
                                          <p:spTgt spid="77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500"/>
                                        <p:tgtEl>
                                          <p:spTgt spid="77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3" dur="500"/>
                                        <p:tgtEl>
                                          <p:spTgt spid="77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77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0" grpId="0" animBg="1"/>
      <p:bldP spid="772101" grpId="0" animBg="1"/>
      <p:bldP spid="772102" grpId="0" animBg="1"/>
      <p:bldP spid="772103" grpId="0" animBg="1"/>
      <p:bldP spid="772104" grpId="0" animBg="1"/>
      <p:bldP spid="772105" grpId="0" animBg="1"/>
      <p:bldP spid="772106" grpId="0" animBg="1"/>
      <p:bldP spid="772107" grpId="0" animBg="1"/>
      <p:bldP spid="772108" grpId="0" animBg="1"/>
      <p:bldP spid="772109" grpId="0" animBg="1"/>
      <p:bldP spid="772110" grpId="0"/>
      <p:bldP spid="772125" grpId="0" animBg="1"/>
      <p:bldP spid="772126" grpId="0" animBg="1"/>
      <p:bldP spid="772127" grpId="0"/>
      <p:bldP spid="772128" grpId="0"/>
      <p:bldP spid="772129" grpId="0"/>
      <p:bldP spid="772130" grpId="0"/>
      <p:bldP spid="772131" grpId="0"/>
      <p:bldP spid="772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7" name="Rectangle 9"/>
          <p:cNvSpPr>
            <a:spLocks noChangeArrowheads="1"/>
          </p:cNvSpPr>
          <p:nvPr/>
        </p:nvSpPr>
        <p:spPr bwMode="auto">
          <a:xfrm>
            <a:off x="533400" y="3048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Фигура называется симметричной относительно точки О, если для каждой точки фигуры симметричная ей точка относительно точки О также принадлежит этой фигуре.</a:t>
            </a:r>
          </a:p>
        </p:txBody>
      </p:sp>
      <p:sp>
        <p:nvSpPr>
          <p:cNvPr id="739347" name="Oval 19"/>
          <p:cNvSpPr>
            <a:spLocks noChangeArrowheads="1"/>
          </p:cNvSpPr>
          <p:nvPr/>
        </p:nvSpPr>
        <p:spPr bwMode="auto">
          <a:xfrm>
            <a:off x="685800" y="2514600"/>
            <a:ext cx="2057400" cy="2057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9348" name="Rectangle 20"/>
          <p:cNvSpPr>
            <a:spLocks noChangeArrowheads="1"/>
          </p:cNvSpPr>
          <p:nvPr/>
        </p:nvSpPr>
        <p:spPr bwMode="auto">
          <a:xfrm>
            <a:off x="3581400" y="3810000"/>
            <a:ext cx="1600200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9349" name="AutoShape 21"/>
          <p:cNvSpPr>
            <a:spLocks noChangeArrowheads="1"/>
          </p:cNvSpPr>
          <p:nvPr/>
        </p:nvSpPr>
        <p:spPr bwMode="auto">
          <a:xfrm rot="-3454870">
            <a:off x="5833269" y="3386931"/>
            <a:ext cx="2743200" cy="2065338"/>
          </a:xfrm>
          <a:prstGeom prst="parallelogram">
            <a:avLst>
              <a:gd name="adj" fmla="val 33205"/>
            </a:avLst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9353" name="Oval 25"/>
          <p:cNvSpPr>
            <a:spLocks noChangeArrowheads="1"/>
          </p:cNvSpPr>
          <p:nvPr/>
        </p:nvSpPr>
        <p:spPr bwMode="auto">
          <a:xfrm>
            <a:off x="1689100" y="34671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9360" name="Group 32"/>
          <p:cNvGrpSpPr>
            <a:grpSpLocks/>
          </p:cNvGrpSpPr>
          <p:nvPr/>
        </p:nvGrpSpPr>
        <p:grpSpPr bwMode="auto">
          <a:xfrm>
            <a:off x="3581400" y="3810000"/>
            <a:ext cx="1600200" cy="1600200"/>
            <a:chOff x="2256" y="2400"/>
            <a:chExt cx="1008" cy="1008"/>
          </a:xfrm>
        </p:grpSpPr>
        <p:sp>
          <p:nvSpPr>
            <p:cNvPr id="739355" name="Line 27"/>
            <p:cNvSpPr>
              <a:spLocks noChangeShapeType="1"/>
            </p:cNvSpPr>
            <p:nvPr/>
          </p:nvSpPr>
          <p:spPr bwMode="auto">
            <a:xfrm>
              <a:off x="2256" y="2400"/>
              <a:ext cx="1008" cy="100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9356" name="Line 28"/>
            <p:cNvSpPr>
              <a:spLocks noChangeShapeType="1"/>
            </p:cNvSpPr>
            <p:nvPr/>
          </p:nvSpPr>
          <p:spPr bwMode="auto">
            <a:xfrm flipH="1">
              <a:off x="2256" y="2400"/>
              <a:ext cx="1008" cy="100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9354" name="Oval 26"/>
            <p:cNvSpPr>
              <a:spLocks noChangeArrowheads="1"/>
            </p:cNvSpPr>
            <p:nvPr/>
          </p:nvSpPr>
          <p:spPr bwMode="auto">
            <a:xfrm>
              <a:off x="2736" y="2880"/>
              <a:ext cx="48" cy="48"/>
            </a:xfrm>
            <a:prstGeom prst="ellipse">
              <a:avLst/>
            </a:prstGeom>
            <a:solidFill>
              <a:srgbClr val="6600CC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39361" name="Group 33"/>
          <p:cNvGrpSpPr>
            <a:grpSpLocks/>
          </p:cNvGrpSpPr>
          <p:nvPr/>
        </p:nvGrpSpPr>
        <p:grpSpPr bwMode="auto">
          <a:xfrm>
            <a:off x="5969000" y="2692400"/>
            <a:ext cx="2476500" cy="3416300"/>
            <a:chOff x="3760" y="1696"/>
            <a:chExt cx="1560" cy="2152"/>
          </a:xfrm>
        </p:grpSpPr>
        <p:sp>
          <p:nvSpPr>
            <p:cNvPr id="739357" name="Freeform 29"/>
            <p:cNvSpPr>
              <a:spLocks/>
            </p:cNvSpPr>
            <p:nvPr/>
          </p:nvSpPr>
          <p:spPr bwMode="auto">
            <a:xfrm>
              <a:off x="3760" y="2776"/>
              <a:ext cx="1560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560" y="0"/>
                </a:cxn>
              </a:cxnLst>
              <a:rect l="0" t="0" r="r" b="b"/>
              <a:pathLst>
                <a:path w="1560" h="16">
                  <a:moveTo>
                    <a:pt x="0" y="16"/>
                  </a:moveTo>
                  <a:lnTo>
                    <a:pt x="156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9358" name="Freeform 30"/>
            <p:cNvSpPr>
              <a:spLocks/>
            </p:cNvSpPr>
            <p:nvPr/>
          </p:nvSpPr>
          <p:spPr bwMode="auto">
            <a:xfrm>
              <a:off x="4448" y="1696"/>
              <a:ext cx="176" cy="2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2152"/>
                </a:cxn>
              </a:cxnLst>
              <a:rect l="0" t="0" r="r" b="b"/>
              <a:pathLst>
                <a:path w="176" h="2152">
                  <a:moveTo>
                    <a:pt x="0" y="0"/>
                  </a:moveTo>
                  <a:lnTo>
                    <a:pt x="176" y="2152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9359" name="Oval 31"/>
            <p:cNvSpPr>
              <a:spLocks noChangeArrowheads="1"/>
            </p:cNvSpPr>
            <p:nvPr/>
          </p:nvSpPr>
          <p:spPr bwMode="auto">
            <a:xfrm>
              <a:off x="4520" y="2768"/>
              <a:ext cx="48" cy="48"/>
            </a:xfrm>
            <a:prstGeom prst="ellipse">
              <a:avLst/>
            </a:prstGeom>
            <a:solidFill>
              <a:srgbClr val="6600CC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47" grpId="0" animBg="1"/>
      <p:bldP spid="739348" grpId="0" animBg="1"/>
      <p:bldP spid="739349" grpId="0" animBg="1"/>
      <p:bldP spid="7393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207" name="AutoShape 15"/>
          <p:cNvSpPr>
            <a:spLocks noChangeArrowheads="1"/>
          </p:cNvSpPr>
          <p:nvPr/>
        </p:nvSpPr>
        <p:spPr bwMode="auto">
          <a:xfrm>
            <a:off x="533400" y="609600"/>
            <a:ext cx="2286000" cy="19764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6208" name="AutoShape 16"/>
          <p:cNvSpPr>
            <a:spLocks noChangeArrowheads="1"/>
          </p:cNvSpPr>
          <p:nvPr/>
        </p:nvSpPr>
        <p:spPr bwMode="auto">
          <a:xfrm>
            <a:off x="3594100" y="685800"/>
            <a:ext cx="2209800" cy="1911350"/>
          </a:xfrm>
          <a:prstGeom prst="hexagon">
            <a:avLst>
              <a:gd name="adj" fmla="val 28904"/>
              <a:gd name="vf" fmla="val 115470"/>
            </a:avLst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6209" name="AutoShape 17"/>
          <p:cNvSpPr>
            <a:spLocks noChangeArrowheads="1"/>
          </p:cNvSpPr>
          <p:nvPr/>
        </p:nvSpPr>
        <p:spPr bwMode="auto">
          <a:xfrm>
            <a:off x="838200" y="4586288"/>
            <a:ext cx="3733800" cy="1371600"/>
          </a:xfrm>
          <a:prstGeom prst="parallelogram">
            <a:avLst>
              <a:gd name="adj" fmla="val 68056"/>
            </a:avLst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6210" name="Line 18"/>
          <p:cNvSpPr>
            <a:spLocks noChangeShapeType="1"/>
          </p:cNvSpPr>
          <p:nvPr/>
        </p:nvSpPr>
        <p:spPr bwMode="auto">
          <a:xfrm rot="2372768" flipH="1">
            <a:off x="6781800" y="457200"/>
            <a:ext cx="1524000" cy="2209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6211" name="Oval 19"/>
          <p:cNvSpPr>
            <a:spLocks noChangeArrowheads="1"/>
          </p:cNvSpPr>
          <p:nvPr/>
        </p:nvSpPr>
        <p:spPr bwMode="auto">
          <a:xfrm rot="2285327">
            <a:off x="7480300" y="15367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76223" name="Group 31"/>
          <p:cNvGrpSpPr>
            <a:grpSpLocks/>
          </p:cNvGrpSpPr>
          <p:nvPr/>
        </p:nvGrpSpPr>
        <p:grpSpPr bwMode="auto">
          <a:xfrm>
            <a:off x="533400" y="609600"/>
            <a:ext cx="2286000" cy="1993900"/>
            <a:chOff x="336" y="384"/>
            <a:chExt cx="1440" cy="1256"/>
          </a:xfrm>
        </p:grpSpPr>
        <p:sp>
          <p:nvSpPr>
            <p:cNvPr id="776212" name="Freeform 20"/>
            <p:cNvSpPr>
              <a:spLocks/>
            </p:cNvSpPr>
            <p:nvPr/>
          </p:nvSpPr>
          <p:spPr bwMode="auto">
            <a:xfrm>
              <a:off x="336" y="1008"/>
              <a:ext cx="1104" cy="616"/>
            </a:xfrm>
            <a:custGeom>
              <a:avLst/>
              <a:gdLst/>
              <a:ahLst/>
              <a:cxnLst>
                <a:cxn ang="0">
                  <a:pos x="0" y="616"/>
                </a:cxn>
                <a:cxn ang="0">
                  <a:pos x="1104" y="0"/>
                </a:cxn>
              </a:cxnLst>
              <a:rect l="0" t="0" r="r" b="b"/>
              <a:pathLst>
                <a:path w="1104" h="616">
                  <a:moveTo>
                    <a:pt x="0" y="616"/>
                  </a:moveTo>
                  <a:lnTo>
                    <a:pt x="1104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13" name="Freeform 21"/>
            <p:cNvSpPr>
              <a:spLocks/>
            </p:cNvSpPr>
            <p:nvPr/>
          </p:nvSpPr>
          <p:spPr bwMode="auto">
            <a:xfrm>
              <a:off x="1048" y="384"/>
              <a:ext cx="8" cy="124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40"/>
                </a:cxn>
              </a:cxnLst>
              <a:rect l="0" t="0" r="r" b="b"/>
              <a:pathLst>
                <a:path w="8" h="1240">
                  <a:moveTo>
                    <a:pt x="8" y="0"/>
                  </a:moveTo>
                  <a:lnTo>
                    <a:pt x="0" y="124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14" name="Freeform 22"/>
            <p:cNvSpPr>
              <a:spLocks/>
            </p:cNvSpPr>
            <p:nvPr/>
          </p:nvSpPr>
          <p:spPr bwMode="auto">
            <a:xfrm>
              <a:off x="680" y="1016"/>
              <a:ext cx="1096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6" y="624"/>
                </a:cxn>
              </a:cxnLst>
              <a:rect l="0" t="0" r="r" b="b"/>
              <a:pathLst>
                <a:path w="1096" h="624">
                  <a:moveTo>
                    <a:pt x="0" y="0"/>
                  </a:moveTo>
                  <a:lnTo>
                    <a:pt x="1096" y="624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15" name="Oval 23"/>
            <p:cNvSpPr>
              <a:spLocks noChangeArrowheads="1"/>
            </p:cNvSpPr>
            <p:nvPr/>
          </p:nvSpPr>
          <p:spPr bwMode="auto">
            <a:xfrm>
              <a:off x="1032" y="120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6224" name="Group 32"/>
          <p:cNvGrpSpPr>
            <a:grpSpLocks/>
          </p:cNvGrpSpPr>
          <p:nvPr/>
        </p:nvGrpSpPr>
        <p:grpSpPr bwMode="auto">
          <a:xfrm>
            <a:off x="3581400" y="685800"/>
            <a:ext cx="2222500" cy="1917700"/>
            <a:chOff x="2488" y="432"/>
            <a:chExt cx="1400" cy="1208"/>
          </a:xfrm>
        </p:grpSpPr>
        <p:sp>
          <p:nvSpPr>
            <p:cNvPr id="776217" name="Freeform 25"/>
            <p:cNvSpPr>
              <a:spLocks/>
            </p:cNvSpPr>
            <p:nvPr/>
          </p:nvSpPr>
          <p:spPr bwMode="auto">
            <a:xfrm>
              <a:off x="2832" y="432"/>
              <a:ext cx="712" cy="1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2" y="1208"/>
                </a:cxn>
              </a:cxnLst>
              <a:rect l="0" t="0" r="r" b="b"/>
              <a:pathLst>
                <a:path w="712" h="1208">
                  <a:moveTo>
                    <a:pt x="0" y="0"/>
                  </a:moveTo>
                  <a:lnTo>
                    <a:pt x="712" y="120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18" name="Freeform 26"/>
            <p:cNvSpPr>
              <a:spLocks/>
            </p:cNvSpPr>
            <p:nvPr/>
          </p:nvSpPr>
          <p:spPr bwMode="auto">
            <a:xfrm>
              <a:off x="2856" y="432"/>
              <a:ext cx="696" cy="1200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0" y="1200"/>
                </a:cxn>
              </a:cxnLst>
              <a:rect l="0" t="0" r="r" b="b"/>
              <a:pathLst>
                <a:path w="696" h="1200">
                  <a:moveTo>
                    <a:pt x="696" y="0"/>
                  </a:moveTo>
                  <a:lnTo>
                    <a:pt x="0" y="120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19" name="Freeform 27"/>
            <p:cNvSpPr>
              <a:spLocks/>
            </p:cNvSpPr>
            <p:nvPr/>
          </p:nvSpPr>
          <p:spPr bwMode="auto">
            <a:xfrm>
              <a:off x="2488" y="1024"/>
              <a:ext cx="1400" cy="16"/>
            </a:xfrm>
            <a:custGeom>
              <a:avLst/>
              <a:gdLst/>
              <a:ahLst/>
              <a:cxnLst>
                <a:cxn ang="0">
                  <a:pos x="1400" y="16"/>
                </a:cxn>
                <a:cxn ang="0">
                  <a:pos x="0" y="0"/>
                </a:cxn>
              </a:cxnLst>
              <a:rect l="0" t="0" r="r" b="b"/>
              <a:pathLst>
                <a:path w="1400" h="16">
                  <a:moveTo>
                    <a:pt x="1400" y="1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16" name="Oval 24"/>
            <p:cNvSpPr>
              <a:spLocks noChangeArrowheads="1"/>
            </p:cNvSpPr>
            <p:nvPr/>
          </p:nvSpPr>
          <p:spPr bwMode="auto">
            <a:xfrm>
              <a:off x="3168" y="1016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6225" name="Group 33"/>
          <p:cNvGrpSpPr>
            <a:grpSpLocks/>
          </p:cNvGrpSpPr>
          <p:nvPr/>
        </p:nvGrpSpPr>
        <p:grpSpPr bwMode="auto">
          <a:xfrm>
            <a:off x="838200" y="4586288"/>
            <a:ext cx="3733800" cy="1371600"/>
            <a:chOff x="432" y="2544"/>
            <a:chExt cx="2352" cy="864"/>
          </a:xfrm>
        </p:grpSpPr>
        <p:sp>
          <p:nvSpPr>
            <p:cNvPr id="776220" name="Freeform 28"/>
            <p:cNvSpPr>
              <a:spLocks/>
            </p:cNvSpPr>
            <p:nvPr/>
          </p:nvSpPr>
          <p:spPr bwMode="auto">
            <a:xfrm>
              <a:off x="432" y="2544"/>
              <a:ext cx="2352" cy="864"/>
            </a:xfrm>
            <a:custGeom>
              <a:avLst/>
              <a:gdLst/>
              <a:ahLst/>
              <a:cxnLst>
                <a:cxn ang="0">
                  <a:pos x="2352" y="0"/>
                </a:cxn>
                <a:cxn ang="0">
                  <a:pos x="0" y="864"/>
                </a:cxn>
              </a:cxnLst>
              <a:rect l="0" t="0" r="r" b="b"/>
              <a:pathLst>
                <a:path w="2352" h="864">
                  <a:moveTo>
                    <a:pt x="2352" y="0"/>
                  </a:moveTo>
                  <a:lnTo>
                    <a:pt x="0" y="864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21" name="Freeform 29"/>
            <p:cNvSpPr>
              <a:spLocks/>
            </p:cNvSpPr>
            <p:nvPr/>
          </p:nvSpPr>
          <p:spPr bwMode="auto">
            <a:xfrm>
              <a:off x="1008" y="2544"/>
              <a:ext cx="1200" cy="864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0" y="0"/>
                </a:cxn>
              </a:cxnLst>
              <a:rect l="0" t="0" r="r" b="b"/>
              <a:pathLst>
                <a:path w="1200" h="864">
                  <a:moveTo>
                    <a:pt x="1200" y="86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22" name="Oval 30"/>
            <p:cNvSpPr>
              <a:spLocks noChangeArrowheads="1"/>
            </p:cNvSpPr>
            <p:nvPr/>
          </p:nvSpPr>
          <p:spPr bwMode="auto">
            <a:xfrm>
              <a:off x="1584" y="2952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6226" name="Rectangle 34"/>
          <p:cNvSpPr>
            <a:spLocks noChangeArrowheads="1"/>
          </p:cNvSpPr>
          <p:nvPr/>
        </p:nvSpPr>
        <p:spPr bwMode="auto">
          <a:xfrm>
            <a:off x="5334000" y="4495800"/>
            <a:ext cx="3124200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76231" name="Group 39"/>
          <p:cNvGrpSpPr>
            <a:grpSpLocks/>
          </p:cNvGrpSpPr>
          <p:nvPr/>
        </p:nvGrpSpPr>
        <p:grpSpPr bwMode="auto">
          <a:xfrm>
            <a:off x="5334000" y="4508500"/>
            <a:ext cx="3136900" cy="1600200"/>
            <a:chOff x="3360" y="2936"/>
            <a:chExt cx="1976" cy="1008"/>
          </a:xfrm>
        </p:grpSpPr>
        <p:sp>
          <p:nvSpPr>
            <p:cNvPr id="776228" name="Freeform 36"/>
            <p:cNvSpPr>
              <a:spLocks/>
            </p:cNvSpPr>
            <p:nvPr/>
          </p:nvSpPr>
          <p:spPr bwMode="auto">
            <a:xfrm>
              <a:off x="3360" y="2952"/>
              <a:ext cx="1968" cy="976"/>
            </a:xfrm>
            <a:custGeom>
              <a:avLst/>
              <a:gdLst/>
              <a:ahLst/>
              <a:cxnLst>
                <a:cxn ang="0">
                  <a:pos x="1968" y="0"/>
                </a:cxn>
                <a:cxn ang="0">
                  <a:pos x="0" y="976"/>
                </a:cxn>
              </a:cxnLst>
              <a:rect l="0" t="0" r="r" b="b"/>
              <a:pathLst>
                <a:path w="1968" h="976">
                  <a:moveTo>
                    <a:pt x="1968" y="0"/>
                  </a:moveTo>
                  <a:lnTo>
                    <a:pt x="0" y="976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29" name="Freeform 37"/>
            <p:cNvSpPr>
              <a:spLocks/>
            </p:cNvSpPr>
            <p:nvPr/>
          </p:nvSpPr>
          <p:spPr bwMode="auto">
            <a:xfrm>
              <a:off x="3360" y="2936"/>
              <a:ext cx="1976" cy="1008"/>
            </a:xfrm>
            <a:custGeom>
              <a:avLst/>
              <a:gdLst/>
              <a:ahLst/>
              <a:cxnLst>
                <a:cxn ang="0">
                  <a:pos x="1976" y="1008"/>
                </a:cxn>
                <a:cxn ang="0">
                  <a:pos x="0" y="0"/>
                </a:cxn>
              </a:cxnLst>
              <a:rect l="0" t="0" r="r" b="b"/>
              <a:pathLst>
                <a:path w="1976" h="1008">
                  <a:moveTo>
                    <a:pt x="1976" y="100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30" name="Oval 38"/>
            <p:cNvSpPr>
              <a:spLocks noChangeArrowheads="1"/>
            </p:cNvSpPr>
            <p:nvPr/>
          </p:nvSpPr>
          <p:spPr bwMode="auto">
            <a:xfrm>
              <a:off x="4328" y="3416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6240" name="Group 48"/>
          <p:cNvGrpSpPr>
            <a:grpSpLocks/>
          </p:cNvGrpSpPr>
          <p:nvPr/>
        </p:nvGrpSpPr>
        <p:grpSpPr bwMode="auto">
          <a:xfrm>
            <a:off x="-533400" y="2057400"/>
            <a:ext cx="10591800" cy="2133600"/>
            <a:chOff x="-336" y="1296"/>
            <a:chExt cx="6672" cy="1344"/>
          </a:xfrm>
        </p:grpSpPr>
        <p:sp>
          <p:nvSpPr>
            <p:cNvPr id="776232" name="Line 40"/>
            <p:cNvSpPr>
              <a:spLocks noChangeShapeType="1"/>
            </p:cNvSpPr>
            <p:nvPr/>
          </p:nvSpPr>
          <p:spPr bwMode="auto">
            <a:xfrm flipV="1">
              <a:off x="-336" y="1296"/>
              <a:ext cx="6672" cy="134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33" name="Text Box 41"/>
            <p:cNvSpPr txBox="1">
              <a:spLocks noChangeArrowheads="1"/>
            </p:cNvSpPr>
            <p:nvPr/>
          </p:nvSpPr>
          <p:spPr bwMode="auto">
            <a:xfrm rot="-742061">
              <a:off x="240" y="2256"/>
              <a:ext cx="609" cy="231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>
                  <a:latin typeface="Arial" charset="0"/>
                </a:rPr>
                <a:t>прямая</a:t>
              </a:r>
            </a:p>
          </p:txBody>
        </p:sp>
      </p:grpSp>
      <p:sp>
        <p:nvSpPr>
          <p:cNvPr id="776234" name="Text Box 42"/>
          <p:cNvSpPr txBox="1">
            <a:spLocks noChangeArrowheads="1"/>
          </p:cNvSpPr>
          <p:nvPr/>
        </p:nvSpPr>
        <p:spPr bwMode="auto">
          <a:xfrm>
            <a:off x="533400" y="152400"/>
            <a:ext cx="2878138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Правильный треугольник</a:t>
            </a:r>
          </a:p>
        </p:txBody>
      </p:sp>
      <p:sp>
        <p:nvSpPr>
          <p:cNvPr id="776235" name="Text Box 43"/>
          <p:cNvSpPr txBox="1">
            <a:spLocks noChangeArrowheads="1"/>
          </p:cNvSpPr>
          <p:nvPr/>
        </p:nvSpPr>
        <p:spPr bwMode="auto">
          <a:xfrm>
            <a:off x="3657600" y="177800"/>
            <a:ext cx="3176588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Правильный шестиугольник</a:t>
            </a:r>
          </a:p>
        </p:txBody>
      </p:sp>
      <p:sp>
        <p:nvSpPr>
          <p:cNvPr id="776236" name="Text Box 44"/>
          <p:cNvSpPr txBox="1">
            <a:spLocks noChangeArrowheads="1"/>
          </p:cNvSpPr>
          <p:nvPr/>
        </p:nvSpPr>
        <p:spPr bwMode="auto">
          <a:xfrm>
            <a:off x="762000" y="6034088"/>
            <a:ext cx="2036763" cy="36671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Параллелограмм</a:t>
            </a:r>
          </a:p>
        </p:txBody>
      </p:sp>
      <p:sp>
        <p:nvSpPr>
          <p:cNvPr id="776237" name="Text Box 45"/>
          <p:cNvSpPr txBox="1">
            <a:spLocks noChangeArrowheads="1"/>
          </p:cNvSpPr>
          <p:nvPr/>
        </p:nvSpPr>
        <p:spPr bwMode="auto">
          <a:xfrm>
            <a:off x="6705600" y="762000"/>
            <a:ext cx="1052513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Отрезок</a:t>
            </a:r>
          </a:p>
        </p:txBody>
      </p:sp>
      <p:sp>
        <p:nvSpPr>
          <p:cNvPr id="776238" name="Text Box 46"/>
          <p:cNvSpPr txBox="1">
            <a:spLocks noChangeArrowheads="1"/>
          </p:cNvSpPr>
          <p:nvPr/>
        </p:nvSpPr>
        <p:spPr bwMode="auto">
          <a:xfrm>
            <a:off x="6096000" y="6096000"/>
            <a:ext cx="1816100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Прямоугольник</a:t>
            </a:r>
          </a:p>
        </p:txBody>
      </p:sp>
      <p:grpSp>
        <p:nvGrpSpPr>
          <p:cNvPr id="776242" name="Group 50"/>
          <p:cNvGrpSpPr>
            <a:grpSpLocks/>
          </p:cNvGrpSpPr>
          <p:nvPr/>
        </p:nvGrpSpPr>
        <p:grpSpPr bwMode="auto">
          <a:xfrm>
            <a:off x="3276600" y="2806700"/>
            <a:ext cx="2895600" cy="417513"/>
            <a:chOff x="2064" y="1768"/>
            <a:chExt cx="1824" cy="263"/>
          </a:xfrm>
        </p:grpSpPr>
        <p:sp>
          <p:nvSpPr>
            <p:cNvPr id="776239" name="Text Box 47"/>
            <p:cNvSpPr txBox="1">
              <a:spLocks noChangeArrowheads="1"/>
            </p:cNvSpPr>
            <p:nvPr/>
          </p:nvSpPr>
          <p:spPr bwMode="auto">
            <a:xfrm rot="-625128">
              <a:off x="2064" y="1800"/>
              <a:ext cx="1498" cy="231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>
                  <a:latin typeface="Arial" charset="0"/>
                </a:rPr>
                <a:t>Любая точка прямой</a:t>
              </a:r>
            </a:p>
          </p:txBody>
        </p:sp>
        <p:sp>
          <p:nvSpPr>
            <p:cNvPr id="776241" name="Oval 49"/>
            <p:cNvSpPr>
              <a:spLocks noChangeArrowheads="1"/>
            </p:cNvSpPr>
            <p:nvPr/>
          </p:nvSpPr>
          <p:spPr bwMode="auto">
            <a:xfrm rot="2285327">
              <a:off x="3840" y="1768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6243" name="Text Box 51"/>
          <p:cNvSpPr txBox="1">
            <a:spLocks noChangeArrowheads="1"/>
          </p:cNvSpPr>
          <p:nvPr/>
        </p:nvSpPr>
        <p:spPr bwMode="auto">
          <a:xfrm>
            <a:off x="1828800" y="3276600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Какая точка является центром симметрии фигур?</a:t>
            </a:r>
          </a:p>
        </p:txBody>
      </p:sp>
      <p:grpSp>
        <p:nvGrpSpPr>
          <p:cNvPr id="776246" name="Group 54"/>
          <p:cNvGrpSpPr>
            <a:grpSpLocks/>
          </p:cNvGrpSpPr>
          <p:nvPr/>
        </p:nvGrpSpPr>
        <p:grpSpPr bwMode="auto">
          <a:xfrm>
            <a:off x="1409700" y="1676400"/>
            <a:ext cx="520700" cy="609600"/>
            <a:chOff x="888" y="1056"/>
            <a:chExt cx="328" cy="384"/>
          </a:xfrm>
        </p:grpSpPr>
        <p:sp>
          <p:nvSpPr>
            <p:cNvPr id="776244" name="Line 52"/>
            <p:cNvSpPr>
              <a:spLocks noChangeShapeType="1"/>
            </p:cNvSpPr>
            <p:nvPr/>
          </p:nvSpPr>
          <p:spPr bwMode="auto">
            <a:xfrm>
              <a:off x="912" y="1056"/>
              <a:ext cx="28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245" name="Freeform 53"/>
            <p:cNvSpPr>
              <a:spLocks/>
            </p:cNvSpPr>
            <p:nvPr/>
          </p:nvSpPr>
          <p:spPr bwMode="auto">
            <a:xfrm>
              <a:off x="888" y="1064"/>
              <a:ext cx="328" cy="32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328" y="0"/>
                </a:cxn>
              </a:cxnLst>
              <a:rect l="0" t="0" r="r" b="b"/>
              <a:pathLst>
                <a:path w="328" h="328">
                  <a:moveTo>
                    <a:pt x="0" y="328"/>
                  </a:moveTo>
                  <a:lnTo>
                    <a:pt x="328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6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76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6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11" grpId="0" animBg="1"/>
      <p:bldP spid="7762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533400" y="3048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Фигура называется симметричной относительно точки О, если для каждой точки фигуры симметричная ей точка относительно точки О также принадлежит этой фигуре.</a:t>
            </a:r>
          </a:p>
          <a:p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Какие буквы имеют центр симметрии?</a:t>
            </a:r>
          </a:p>
        </p:txBody>
      </p:sp>
      <p:sp>
        <p:nvSpPr>
          <p:cNvPr id="775180" name="Text Box 12"/>
          <p:cNvSpPr txBox="1">
            <a:spLocks noChangeArrowheads="1"/>
          </p:cNvSpPr>
          <p:nvPr/>
        </p:nvSpPr>
        <p:spPr bwMode="auto">
          <a:xfrm>
            <a:off x="533400" y="2903538"/>
            <a:ext cx="1370013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12000" b="1">
                <a:solidFill>
                  <a:srgbClr val="FF0000"/>
                </a:solidFill>
                <a:latin typeface="Arial" charset="0"/>
              </a:rPr>
              <a:t>О</a:t>
            </a:r>
          </a:p>
        </p:txBody>
      </p:sp>
      <p:sp>
        <p:nvSpPr>
          <p:cNvPr id="775182" name="Text Box 14"/>
          <p:cNvSpPr txBox="1">
            <a:spLocks noChangeArrowheads="1"/>
          </p:cNvSpPr>
          <p:nvPr/>
        </p:nvSpPr>
        <p:spPr bwMode="auto">
          <a:xfrm>
            <a:off x="1828800" y="4572000"/>
            <a:ext cx="1484313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12000" b="1">
                <a:solidFill>
                  <a:srgbClr val="FF0000"/>
                </a:solidFill>
                <a:latin typeface="Arial" charset="0"/>
              </a:rPr>
              <a:t>Ф</a:t>
            </a:r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3657600" y="2743200"/>
            <a:ext cx="1200150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FF0000"/>
                </a:solidFill>
                <a:latin typeface="Arial" charset="0"/>
              </a:rPr>
              <a:t>S</a:t>
            </a:r>
            <a:endParaRPr lang="ru-RU" sz="1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7239000" y="4648200"/>
            <a:ext cx="1279525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12000" b="1">
                <a:solidFill>
                  <a:srgbClr val="FF0000"/>
                </a:solidFill>
                <a:latin typeface="Arial" charset="0"/>
              </a:rPr>
              <a:t>И</a:t>
            </a:r>
          </a:p>
        </p:txBody>
      </p:sp>
      <p:sp>
        <p:nvSpPr>
          <p:cNvPr id="775185" name="Text Box 17"/>
          <p:cNvSpPr txBox="1">
            <a:spLocks noChangeArrowheads="1"/>
          </p:cNvSpPr>
          <p:nvPr/>
        </p:nvSpPr>
        <p:spPr bwMode="auto">
          <a:xfrm>
            <a:off x="4648200" y="4495800"/>
            <a:ext cx="1200150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12000" b="1">
                <a:solidFill>
                  <a:srgbClr val="FF0000"/>
                </a:solidFill>
                <a:latin typeface="Arial" charset="0"/>
              </a:rPr>
              <a:t>Х</a:t>
            </a:r>
          </a:p>
        </p:txBody>
      </p:sp>
      <p:sp>
        <p:nvSpPr>
          <p:cNvPr id="775186" name="Text Box 18"/>
          <p:cNvSpPr txBox="1">
            <a:spLocks noChangeArrowheads="1"/>
          </p:cNvSpPr>
          <p:nvPr/>
        </p:nvSpPr>
        <p:spPr bwMode="auto">
          <a:xfrm>
            <a:off x="6477000" y="2819400"/>
            <a:ext cx="1114425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FF0000"/>
                </a:solidFill>
                <a:latin typeface="Arial" charset="0"/>
              </a:rPr>
              <a:t>Z</a:t>
            </a:r>
            <a:endParaRPr lang="ru-RU" sz="1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5187" name="Oval 19"/>
          <p:cNvSpPr>
            <a:spLocks noChangeArrowheads="1"/>
          </p:cNvSpPr>
          <p:nvPr/>
        </p:nvSpPr>
        <p:spPr bwMode="auto">
          <a:xfrm>
            <a:off x="1181100" y="38481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5188" name="Oval 20"/>
          <p:cNvSpPr>
            <a:spLocks noChangeArrowheads="1"/>
          </p:cNvSpPr>
          <p:nvPr/>
        </p:nvSpPr>
        <p:spPr bwMode="auto">
          <a:xfrm>
            <a:off x="4229100" y="36830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5189" name="Oval 21"/>
          <p:cNvSpPr>
            <a:spLocks noChangeArrowheads="1"/>
          </p:cNvSpPr>
          <p:nvPr/>
        </p:nvSpPr>
        <p:spPr bwMode="auto">
          <a:xfrm>
            <a:off x="6946900" y="37846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5190" name="Oval 22"/>
          <p:cNvSpPr>
            <a:spLocks noChangeArrowheads="1"/>
          </p:cNvSpPr>
          <p:nvPr/>
        </p:nvSpPr>
        <p:spPr bwMode="auto">
          <a:xfrm>
            <a:off x="7823200" y="56007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5191" name="Oval 23"/>
          <p:cNvSpPr>
            <a:spLocks noChangeArrowheads="1"/>
          </p:cNvSpPr>
          <p:nvPr/>
        </p:nvSpPr>
        <p:spPr bwMode="auto">
          <a:xfrm>
            <a:off x="5207000" y="54356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5192" name="Oval 24"/>
          <p:cNvSpPr>
            <a:spLocks noChangeArrowheads="1"/>
          </p:cNvSpPr>
          <p:nvPr/>
        </p:nvSpPr>
        <p:spPr bwMode="auto">
          <a:xfrm>
            <a:off x="2540000" y="55499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80" grpId="0"/>
      <p:bldP spid="775182" grpId="0"/>
      <p:bldP spid="775183" grpId="0"/>
      <p:bldP spid="775184" grpId="0"/>
      <p:bldP spid="775185" grpId="0"/>
      <p:bldP spid="775186" grpId="0"/>
      <p:bldP spid="775187" grpId="0" animBg="1"/>
      <p:bldP spid="775188" grpId="0" animBg="1"/>
      <p:bldP spid="775189" grpId="0" animBg="1"/>
      <p:bldP spid="775190" grpId="0" animBg="1"/>
      <p:bldP spid="775191" grpId="0" animBg="1"/>
      <p:bldP spid="7751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Симметрия относительно точки</a:t>
            </a:r>
            <a:endParaRPr lang="ru-RU" sz="2400">
              <a:latin typeface="Arial" charset="0"/>
            </a:endParaRPr>
          </a:p>
        </p:txBody>
      </p:sp>
      <p:sp>
        <p:nvSpPr>
          <p:cNvPr id="757764" name="Oval 4"/>
          <p:cNvSpPr>
            <a:spLocks noChangeArrowheads="1"/>
          </p:cNvSpPr>
          <p:nvPr/>
        </p:nvSpPr>
        <p:spPr bwMode="auto">
          <a:xfrm>
            <a:off x="37338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765" name="Freeform 5"/>
          <p:cNvSpPr>
            <a:spLocks/>
          </p:cNvSpPr>
          <p:nvPr/>
        </p:nvSpPr>
        <p:spPr bwMode="auto">
          <a:xfrm>
            <a:off x="2203450" y="4610100"/>
            <a:ext cx="1555750" cy="8890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980" y="0"/>
              </a:cxn>
            </a:cxnLst>
            <a:rect l="0" t="0" r="r" b="b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766" name="Oval 6"/>
          <p:cNvSpPr>
            <a:spLocks noChangeArrowheads="1"/>
          </p:cNvSpPr>
          <p:nvPr/>
        </p:nvSpPr>
        <p:spPr bwMode="auto">
          <a:xfrm>
            <a:off x="2133600" y="5486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205740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757768" name="Group 8"/>
          <p:cNvGrpSpPr>
            <a:grpSpLocks/>
          </p:cNvGrpSpPr>
          <p:nvPr/>
        </p:nvGrpSpPr>
        <p:grpSpPr bwMode="auto">
          <a:xfrm>
            <a:off x="3810000" y="3619500"/>
            <a:ext cx="2133600" cy="952500"/>
            <a:chOff x="1296" y="1176"/>
            <a:chExt cx="1344" cy="600"/>
          </a:xfrm>
        </p:grpSpPr>
        <p:grpSp>
          <p:nvGrpSpPr>
            <p:cNvPr id="757769" name="Group 9"/>
            <p:cNvGrpSpPr>
              <a:grpSpLocks/>
            </p:cNvGrpSpPr>
            <p:nvPr/>
          </p:nvGrpSpPr>
          <p:grpSpPr bwMode="auto">
            <a:xfrm flipH="1" flipV="1">
              <a:off x="1296" y="1176"/>
              <a:ext cx="1024" cy="600"/>
              <a:chOff x="240" y="1800"/>
              <a:chExt cx="1024" cy="600"/>
            </a:xfrm>
          </p:grpSpPr>
          <p:sp>
            <p:nvSpPr>
              <p:cNvPr id="757770" name="Freeform 10"/>
              <p:cNvSpPr>
                <a:spLocks/>
              </p:cNvSpPr>
              <p:nvPr/>
            </p:nvSpPr>
            <p:spPr bwMode="auto">
              <a:xfrm>
                <a:off x="284" y="1800"/>
                <a:ext cx="980" cy="560"/>
              </a:xfrm>
              <a:custGeom>
                <a:avLst/>
                <a:gdLst/>
                <a:ahLst/>
                <a:cxnLst>
                  <a:cxn ang="0">
                    <a:pos x="0" y="560"/>
                  </a:cxn>
                  <a:cxn ang="0">
                    <a:pos x="980" y="0"/>
                  </a:cxn>
                </a:cxnLst>
                <a:rect l="0" t="0" r="r" b="b"/>
                <a:pathLst>
                  <a:path w="980" h="560">
                    <a:moveTo>
                      <a:pt x="0" y="560"/>
                    </a:moveTo>
                    <a:lnTo>
                      <a:pt x="98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771" name="Oval 11"/>
              <p:cNvSpPr>
                <a:spLocks noChangeArrowheads="1"/>
              </p:cNvSpPr>
              <p:nvPr/>
            </p:nvSpPr>
            <p:spPr bwMode="auto">
              <a:xfrm>
                <a:off x="240" y="235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57772" name="Text Box 12"/>
            <p:cNvSpPr txBox="1">
              <a:spLocks noChangeArrowheads="1"/>
            </p:cNvSpPr>
            <p:nvPr/>
          </p:nvSpPr>
          <p:spPr bwMode="auto">
            <a:xfrm>
              <a:off x="2256" y="120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</p:grpSp>
      <p:sp>
        <p:nvSpPr>
          <p:cNvPr id="757773" name="Text Box 13"/>
          <p:cNvSpPr txBox="1">
            <a:spLocks noChangeArrowheads="1"/>
          </p:cNvSpPr>
          <p:nvPr/>
        </p:nvSpPr>
        <p:spPr bwMode="auto">
          <a:xfrm>
            <a:off x="36576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57774" name="Group 14"/>
          <p:cNvGrpSpPr>
            <a:grpSpLocks/>
          </p:cNvGrpSpPr>
          <p:nvPr/>
        </p:nvGrpSpPr>
        <p:grpSpPr bwMode="auto">
          <a:xfrm>
            <a:off x="2971800" y="4038600"/>
            <a:ext cx="1600200" cy="1143000"/>
            <a:chOff x="768" y="1440"/>
            <a:chExt cx="1008" cy="720"/>
          </a:xfrm>
        </p:grpSpPr>
        <p:sp>
          <p:nvSpPr>
            <p:cNvPr id="757775" name="Freeform 15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7776" name="Freeform 16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777" name="Text Box 17"/>
          <p:cNvSpPr txBox="1">
            <a:spLocks noChangeArrowheads="1"/>
          </p:cNvSpPr>
          <p:nvPr/>
        </p:nvSpPr>
        <p:spPr bwMode="auto">
          <a:xfrm>
            <a:off x="228600" y="869950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Точки А и А</a:t>
            </a:r>
            <a:r>
              <a:rPr lang="ru-RU" sz="24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называются симметричными относительно точки О (центр симметрии), если О – середина отрезка АА</a:t>
            </a:r>
            <a:r>
              <a:rPr lang="ru-RU" sz="24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Точка О считается симметричной самой себе.</a:t>
            </a:r>
          </a:p>
        </p:txBody>
      </p:sp>
      <p:sp>
        <p:nvSpPr>
          <p:cNvPr id="757811" name="Text Box 51"/>
          <p:cNvSpPr txBox="1">
            <a:spLocks noChangeArrowheads="1"/>
          </p:cNvSpPr>
          <p:nvPr/>
        </p:nvSpPr>
        <p:spPr bwMode="auto">
          <a:xfrm>
            <a:off x="2895600" y="5638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Точка О – центр симметрии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57812" name="Rectangle 52"/>
          <p:cNvSpPr>
            <a:spLocks noChangeArrowheads="1"/>
          </p:cNvSpPr>
          <p:nvPr/>
        </p:nvSpPr>
        <p:spPr bwMode="auto">
          <a:xfrm>
            <a:off x="457200" y="2209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Arial" charset="0"/>
              </a:rPr>
              <a:t>Симметрия относительно точки называется </a:t>
            </a:r>
            <a:r>
              <a:rPr lang="ru-RU" sz="2400" b="1" i="1">
                <a:solidFill>
                  <a:srgbClr val="FF0000"/>
                </a:solidFill>
                <a:latin typeface="Arial" charset="0"/>
              </a:rPr>
              <a:t>центральной симметрией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5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6" name="Rectangle 2"/>
          <p:cNvSpPr>
            <a:spLocks noChangeArrowheads="1"/>
          </p:cNvSpPr>
          <p:nvPr/>
        </p:nvSpPr>
        <p:spPr bwMode="auto">
          <a:xfrm>
            <a:off x="228600" y="2133600"/>
            <a:ext cx="87630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Стоя перед чёрной доской и рисуя на ней мелом разные фигуры, я вдруг был поражен мыслью: почему симметрия приятна глазу? Что такое симметрия? Это врождённое чувство, отвечал я себе. На чём оно основано?</a:t>
            </a:r>
          </a:p>
        </p:txBody>
      </p:sp>
      <p:sp>
        <p:nvSpPr>
          <p:cNvPr id="735237" name="Rectangle 3"/>
          <p:cNvSpPr>
            <a:spLocks noChangeArrowheads="1"/>
          </p:cNvSpPr>
          <p:nvPr/>
        </p:nvSpPr>
        <p:spPr bwMode="auto">
          <a:xfrm>
            <a:off x="4114800" y="3810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>
                <a:latin typeface="Arial" charset="0"/>
              </a:rPr>
              <a:t>Л.Н.Толстой «Отрочество»</a:t>
            </a:r>
          </a:p>
        </p:txBody>
      </p:sp>
      <p:pic>
        <p:nvPicPr>
          <p:cNvPr id="735247" name="Picture 15" descr="nature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800600"/>
            <a:ext cx="1562100" cy="1562100"/>
          </a:xfrm>
          <a:prstGeom prst="rect">
            <a:avLst/>
          </a:prstGeom>
          <a:noFill/>
        </p:spPr>
      </p:pic>
      <p:pic>
        <p:nvPicPr>
          <p:cNvPr id="735248" name="Picture 16" descr="nature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67" name="Picture 15" descr="2784521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7800"/>
            <a:ext cx="6934200" cy="6211888"/>
          </a:xfrm>
          <a:prstGeom prst="rect">
            <a:avLst/>
          </a:prstGeom>
          <a:noFill/>
        </p:spPr>
      </p:pic>
      <p:sp>
        <p:nvSpPr>
          <p:cNvPr id="791568" name="Rectangle 16"/>
          <p:cNvSpPr>
            <a:spLocks noChangeArrowheads="1"/>
          </p:cNvSpPr>
          <p:nvPr/>
        </p:nvSpPr>
        <p:spPr bwMode="auto">
          <a:xfrm>
            <a:off x="4343400" y="63817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475" name="Picture 19" descr="snow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453063" cy="6019800"/>
          </a:xfrm>
          <a:prstGeom prst="rect">
            <a:avLst/>
          </a:prstGeom>
          <a:noFill/>
        </p:spPr>
      </p:pic>
      <p:sp>
        <p:nvSpPr>
          <p:cNvPr id="787477" name="Rectangle 21"/>
          <p:cNvSpPr>
            <a:spLocks noChangeArrowheads="1"/>
          </p:cNvSpPr>
          <p:nvPr/>
        </p:nvSpPr>
        <p:spPr bwMode="auto">
          <a:xfrm>
            <a:off x="4495800" y="62928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8" name="Picture 18" descr="snowfl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77800"/>
            <a:ext cx="6146800" cy="6146800"/>
          </a:xfrm>
          <a:prstGeom prst="rect">
            <a:avLst/>
          </a:prstGeom>
          <a:noFill/>
        </p:spPr>
      </p:pic>
      <p:sp>
        <p:nvSpPr>
          <p:cNvPr id="788499" name="Rectangle 19"/>
          <p:cNvSpPr>
            <a:spLocks noChangeArrowheads="1"/>
          </p:cNvSpPr>
          <p:nvPr/>
        </p:nvSpPr>
        <p:spPr bwMode="auto">
          <a:xfrm>
            <a:off x="4495800" y="62928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9" name="Picture 13" descr="2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6477000" cy="5741988"/>
          </a:xfrm>
          <a:prstGeom prst="rect">
            <a:avLst/>
          </a:prstGeom>
          <a:noFill/>
        </p:spPr>
      </p:pic>
      <p:sp>
        <p:nvSpPr>
          <p:cNvPr id="792591" name="Rectangle 15"/>
          <p:cNvSpPr>
            <a:spLocks noChangeArrowheads="1"/>
          </p:cNvSpPr>
          <p:nvPr/>
        </p:nvSpPr>
        <p:spPr bwMode="auto">
          <a:xfrm>
            <a:off x="4495800" y="62928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18" name="Picture 14" descr="61791_5729473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5494338" cy="5867400"/>
          </a:xfrm>
          <a:prstGeom prst="rect">
            <a:avLst/>
          </a:prstGeom>
          <a:noFill/>
        </p:spPr>
      </p:pic>
      <p:sp>
        <p:nvSpPr>
          <p:cNvPr id="789522" name="Rectangle 18"/>
          <p:cNvSpPr>
            <a:spLocks noChangeArrowheads="1"/>
          </p:cNvSpPr>
          <p:nvPr/>
        </p:nvSpPr>
        <p:spPr bwMode="auto">
          <a:xfrm>
            <a:off x="4495800" y="62928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  <p:sp>
        <p:nvSpPr>
          <p:cNvPr id="789523" name="Rectangle 19"/>
          <p:cNvSpPr>
            <a:spLocks noChangeArrowheads="1"/>
          </p:cNvSpPr>
          <p:nvPr/>
        </p:nvSpPr>
        <p:spPr bwMode="auto">
          <a:xfrm>
            <a:off x="6019800" y="5638800"/>
            <a:ext cx="2868613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Хотите увидеть больше? </a:t>
            </a:r>
          </a:p>
          <a:p>
            <a:r>
              <a:rPr lang="ru-RU"/>
              <a:t>ВАМ СЮДА: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44" name="Picture 16" descr="article_image-image-artic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-152400"/>
            <a:ext cx="4792663" cy="7315200"/>
          </a:xfrm>
          <a:prstGeom prst="rect">
            <a:avLst/>
          </a:prstGeom>
          <a:noFill/>
        </p:spPr>
      </p:pic>
      <p:sp>
        <p:nvSpPr>
          <p:cNvPr id="790546" name="Rectangle 18"/>
          <p:cNvSpPr>
            <a:spLocks noChangeArrowheads="1"/>
          </p:cNvSpPr>
          <p:nvPr/>
        </p:nvSpPr>
        <p:spPr bwMode="auto">
          <a:xfrm>
            <a:off x="5410200" y="2057400"/>
            <a:ext cx="3352800" cy="28384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ru-RU"/>
              <a:t>Причудливые формы в природе</a:t>
            </a:r>
          </a:p>
          <a:p>
            <a:endParaRPr lang="ru-RU"/>
          </a:p>
          <a:p>
            <a:r>
              <a:rPr lang="ru-RU">
                <a:hlinkClick r:id="rId4"/>
              </a:rPr>
              <a:t>http://www.lookatme.ru/flows/illyustratsiya/posts/36694-ernst-haeckel</a:t>
            </a:r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Обладает ли центральной симметрией 5-угольник?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635" name="Picture 11" descr="Tafel_028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152400"/>
            <a:ext cx="4918075" cy="7315200"/>
          </a:xfrm>
          <a:prstGeom prst="rect">
            <a:avLst/>
          </a:prstGeom>
          <a:noFill/>
        </p:spPr>
      </p:pic>
      <p:sp>
        <p:nvSpPr>
          <p:cNvPr id="794639" name="Rectangle 15"/>
          <p:cNvSpPr>
            <a:spLocks noChangeArrowheads="1"/>
          </p:cNvSpPr>
          <p:nvPr/>
        </p:nvSpPr>
        <p:spPr bwMode="auto">
          <a:xfrm>
            <a:off x="5410200" y="2057400"/>
            <a:ext cx="3352800" cy="28384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ru-RU"/>
              <a:t>Причудливые формы в природе</a:t>
            </a:r>
          </a:p>
          <a:p>
            <a:endParaRPr lang="ru-RU"/>
          </a:p>
          <a:p>
            <a:r>
              <a:rPr lang="ru-RU"/>
              <a:t>Хотите увидеть больше? ВАМ СЮДА:</a:t>
            </a:r>
          </a:p>
          <a:p>
            <a:endParaRPr lang="ru-RU"/>
          </a:p>
          <a:p>
            <a:r>
              <a:rPr lang="ru-RU">
                <a:hlinkClick r:id="rId3"/>
              </a:rPr>
              <a:t>http://www.lookatme.ru/flows/illyustratsiya/posts/36694-ernst-haeckel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7" name="Text Box 11"/>
          <p:cNvSpPr txBox="1">
            <a:spLocks noChangeArrowheads="1"/>
          </p:cNvSpPr>
          <p:nvPr/>
        </p:nvSpPr>
        <p:spPr bwMode="auto">
          <a:xfrm>
            <a:off x="4800600" y="106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761898" name="Group 42"/>
          <p:cNvGrpSpPr>
            <a:grpSpLocks/>
          </p:cNvGrpSpPr>
          <p:nvPr/>
        </p:nvGrpSpPr>
        <p:grpSpPr bwMode="auto">
          <a:xfrm>
            <a:off x="838200" y="1651000"/>
            <a:ext cx="4965700" cy="1651000"/>
            <a:chOff x="864" y="2000"/>
            <a:chExt cx="3128" cy="1040"/>
          </a:xfrm>
        </p:grpSpPr>
        <p:sp>
          <p:nvSpPr>
            <p:cNvPr id="761890" name="Freeform 34"/>
            <p:cNvSpPr>
              <a:spLocks/>
            </p:cNvSpPr>
            <p:nvPr/>
          </p:nvSpPr>
          <p:spPr bwMode="auto">
            <a:xfrm>
              <a:off x="2424" y="2520"/>
              <a:ext cx="1568" cy="5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8" y="520"/>
                </a:cxn>
              </a:cxnLst>
              <a:rect l="0" t="0" r="r" b="b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1889" name="Freeform 33"/>
            <p:cNvSpPr>
              <a:spLocks/>
            </p:cNvSpPr>
            <p:nvPr/>
          </p:nvSpPr>
          <p:spPr bwMode="auto">
            <a:xfrm>
              <a:off x="864" y="2000"/>
              <a:ext cx="1568" cy="5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8" y="520"/>
                </a:cxn>
              </a:cxnLst>
              <a:rect l="0" t="0" r="r" b="b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1884" name="Freeform 28"/>
          <p:cNvSpPr>
            <a:spLocks/>
          </p:cNvSpPr>
          <p:nvPr/>
        </p:nvSpPr>
        <p:spPr bwMode="auto">
          <a:xfrm>
            <a:off x="4953000" y="1524000"/>
            <a:ext cx="850900" cy="1752600"/>
          </a:xfrm>
          <a:custGeom>
            <a:avLst/>
            <a:gdLst/>
            <a:ahLst/>
            <a:cxnLst>
              <a:cxn ang="0">
                <a:pos x="536" y="1104"/>
              </a:cxn>
              <a:cxn ang="0">
                <a:pos x="0" y="0"/>
              </a:cxn>
            </a:cxnLst>
            <a:rect l="0" t="0" r="r" b="b"/>
            <a:pathLst>
              <a:path w="536" h="1104">
                <a:moveTo>
                  <a:pt x="536" y="1104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1859" name="Oval 3"/>
          <p:cNvSpPr>
            <a:spLocks noChangeArrowheads="1"/>
          </p:cNvSpPr>
          <p:nvPr/>
        </p:nvSpPr>
        <p:spPr bwMode="auto">
          <a:xfrm>
            <a:off x="32766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1860" name="Freeform 4"/>
          <p:cNvSpPr>
            <a:spLocks/>
          </p:cNvSpPr>
          <p:nvPr/>
        </p:nvSpPr>
        <p:spPr bwMode="auto">
          <a:xfrm>
            <a:off x="1746250" y="2476500"/>
            <a:ext cx="1555750" cy="8890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980" y="0"/>
              </a:cxn>
            </a:cxnLst>
            <a:rect l="0" t="0" r="r" b="b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1861" name="Oval 5"/>
          <p:cNvSpPr>
            <a:spLocks noChangeArrowheads="1"/>
          </p:cNvSpPr>
          <p:nvPr/>
        </p:nvSpPr>
        <p:spPr bwMode="auto">
          <a:xfrm>
            <a:off x="1676400" y="3352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1600200" y="3276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761864" name="Group 8"/>
          <p:cNvGrpSpPr>
            <a:grpSpLocks/>
          </p:cNvGrpSpPr>
          <p:nvPr/>
        </p:nvGrpSpPr>
        <p:grpSpPr bwMode="auto">
          <a:xfrm flipH="1" flipV="1">
            <a:off x="3352800" y="1485900"/>
            <a:ext cx="1625600" cy="952500"/>
            <a:chOff x="240" y="1800"/>
            <a:chExt cx="1024" cy="600"/>
          </a:xfrm>
        </p:grpSpPr>
        <p:sp>
          <p:nvSpPr>
            <p:cNvPr id="761865" name="Freeform 9"/>
            <p:cNvSpPr>
              <a:spLocks/>
            </p:cNvSpPr>
            <p:nvPr/>
          </p:nvSpPr>
          <p:spPr bwMode="auto">
            <a:xfrm>
              <a:off x="284" y="1800"/>
              <a:ext cx="980" cy="560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980" y="0"/>
                </a:cxn>
              </a:cxnLst>
              <a:rect l="0" t="0" r="r" b="b"/>
              <a:pathLst>
                <a:path w="980" h="560">
                  <a:moveTo>
                    <a:pt x="0" y="560"/>
                  </a:moveTo>
                  <a:lnTo>
                    <a:pt x="98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1866" name="Oval 10"/>
            <p:cNvSpPr>
              <a:spLocks noChangeArrowheads="1"/>
            </p:cNvSpPr>
            <p:nvPr/>
          </p:nvSpPr>
          <p:spPr bwMode="auto">
            <a:xfrm>
              <a:off x="240" y="235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1868" name="Text Box 12"/>
          <p:cNvSpPr txBox="1">
            <a:spLocks noChangeArrowheads="1"/>
          </p:cNvSpPr>
          <p:nvPr/>
        </p:nvSpPr>
        <p:spPr bwMode="auto">
          <a:xfrm>
            <a:off x="30480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61869" name="Group 13"/>
          <p:cNvGrpSpPr>
            <a:grpSpLocks/>
          </p:cNvGrpSpPr>
          <p:nvPr/>
        </p:nvGrpSpPr>
        <p:grpSpPr bwMode="auto">
          <a:xfrm>
            <a:off x="2514600" y="1905000"/>
            <a:ext cx="1600200" cy="1143000"/>
            <a:chOff x="768" y="1440"/>
            <a:chExt cx="1008" cy="720"/>
          </a:xfrm>
        </p:grpSpPr>
        <p:sp>
          <p:nvSpPr>
            <p:cNvPr id="761870" name="Freeform 14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1871" name="Freeform 15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1872" name="Text Box 16"/>
          <p:cNvSpPr txBox="1">
            <a:spLocks noChangeArrowheads="1"/>
          </p:cNvSpPr>
          <p:nvPr/>
        </p:nvSpPr>
        <p:spPr bwMode="auto">
          <a:xfrm>
            <a:off x="609600" y="152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Построить отрезок А</a:t>
            </a:r>
            <a:r>
              <a:rPr lang="ru-RU" sz="24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В</a:t>
            </a:r>
            <a:r>
              <a:rPr lang="ru-RU" sz="24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симметричный отрезку АВ относительно точки О</a:t>
            </a:r>
          </a:p>
        </p:txBody>
      </p:sp>
      <p:sp>
        <p:nvSpPr>
          <p:cNvPr id="761882" name="Text Box 26"/>
          <p:cNvSpPr txBox="1">
            <a:spLocks noChangeArrowheads="1"/>
          </p:cNvSpPr>
          <p:nvPr/>
        </p:nvSpPr>
        <p:spPr bwMode="auto">
          <a:xfrm>
            <a:off x="5867400" y="6096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Точка О –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 симметрии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61883" name="Line 27"/>
          <p:cNvSpPr>
            <a:spLocks noChangeShapeType="1"/>
          </p:cNvSpPr>
          <p:nvPr/>
        </p:nvSpPr>
        <p:spPr bwMode="auto">
          <a:xfrm flipH="1" flipV="1">
            <a:off x="838200" y="1676400"/>
            <a:ext cx="8382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1885" name="Text Box 29"/>
          <p:cNvSpPr txBox="1">
            <a:spLocks noChangeArrowheads="1"/>
          </p:cNvSpPr>
          <p:nvPr/>
        </p:nvSpPr>
        <p:spPr bwMode="auto">
          <a:xfrm>
            <a:off x="381000" y="121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1887" name="Oval 31"/>
          <p:cNvSpPr>
            <a:spLocks noChangeArrowheads="1"/>
          </p:cNvSpPr>
          <p:nvPr/>
        </p:nvSpPr>
        <p:spPr bwMode="auto">
          <a:xfrm>
            <a:off x="800100" y="1625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61900" name="Group 44"/>
          <p:cNvGrpSpPr>
            <a:grpSpLocks/>
          </p:cNvGrpSpPr>
          <p:nvPr/>
        </p:nvGrpSpPr>
        <p:grpSpPr bwMode="auto">
          <a:xfrm>
            <a:off x="5778500" y="3124200"/>
            <a:ext cx="698500" cy="457200"/>
            <a:chOff x="3976" y="2928"/>
            <a:chExt cx="440" cy="288"/>
          </a:xfrm>
        </p:grpSpPr>
        <p:sp>
          <p:nvSpPr>
            <p:cNvPr id="761886" name="Text Box 30"/>
            <p:cNvSpPr txBox="1">
              <a:spLocks noChangeArrowheads="1"/>
            </p:cNvSpPr>
            <p:nvPr/>
          </p:nvSpPr>
          <p:spPr bwMode="auto">
            <a:xfrm>
              <a:off x="4032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61891" name="Oval 35"/>
            <p:cNvSpPr>
              <a:spLocks noChangeArrowheads="1"/>
            </p:cNvSpPr>
            <p:nvPr/>
          </p:nvSpPr>
          <p:spPr bwMode="auto">
            <a:xfrm>
              <a:off x="3976" y="3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1899" name="Group 43"/>
          <p:cNvGrpSpPr>
            <a:grpSpLocks/>
          </p:cNvGrpSpPr>
          <p:nvPr/>
        </p:nvGrpSpPr>
        <p:grpSpPr bwMode="auto">
          <a:xfrm>
            <a:off x="1828800" y="1828800"/>
            <a:ext cx="2806700" cy="1244600"/>
            <a:chOff x="1488" y="2112"/>
            <a:chExt cx="1768" cy="784"/>
          </a:xfrm>
        </p:grpSpPr>
        <p:grpSp>
          <p:nvGrpSpPr>
            <p:cNvPr id="761894" name="Group 38"/>
            <p:cNvGrpSpPr>
              <a:grpSpLocks/>
            </p:cNvGrpSpPr>
            <p:nvPr/>
          </p:nvGrpSpPr>
          <p:grpSpPr bwMode="auto">
            <a:xfrm>
              <a:off x="1488" y="2112"/>
              <a:ext cx="88" cy="208"/>
              <a:chOff x="1488" y="2112"/>
              <a:chExt cx="88" cy="208"/>
            </a:xfrm>
          </p:grpSpPr>
          <p:sp>
            <p:nvSpPr>
              <p:cNvPr id="761892" name="Line 36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93" name="Line 37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1895" name="Group 39"/>
            <p:cNvGrpSpPr>
              <a:grpSpLocks/>
            </p:cNvGrpSpPr>
            <p:nvPr/>
          </p:nvGrpSpPr>
          <p:grpSpPr bwMode="auto">
            <a:xfrm>
              <a:off x="3168" y="2688"/>
              <a:ext cx="88" cy="208"/>
              <a:chOff x="1488" y="2112"/>
              <a:chExt cx="88" cy="208"/>
            </a:xfrm>
          </p:grpSpPr>
          <p:sp>
            <p:nvSpPr>
              <p:cNvPr id="761896" name="Line 40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97" name="Line 41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761901" name="Object 45"/>
          <p:cNvGraphicFramePr>
            <a:graphicFrameLocks noChangeAspect="1"/>
          </p:cNvGraphicFramePr>
          <p:nvPr/>
        </p:nvGraphicFramePr>
        <p:xfrm>
          <a:off x="1143000" y="3886200"/>
          <a:ext cx="6781800" cy="754063"/>
        </p:xfrm>
        <a:graphic>
          <a:graphicData uri="http://schemas.openxmlformats.org/presentationml/2006/ole">
            <p:oleObj spid="_x0000_s761901" name="Формула" r:id="rId4" imgW="1942920" imgH="215640" progId="Equation.3">
              <p:embed/>
            </p:oleObj>
          </a:graphicData>
        </a:graphic>
      </p:graphicFrame>
      <p:sp>
        <p:nvSpPr>
          <p:cNvPr id="761902" name="Text Box 46"/>
          <p:cNvSpPr txBox="1">
            <a:spLocks noChangeArrowheads="1"/>
          </p:cNvSpPr>
          <p:nvPr/>
        </p:nvSpPr>
        <p:spPr bwMode="auto">
          <a:xfrm>
            <a:off x="457200" y="4876800"/>
            <a:ext cx="861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Замечание: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r>
              <a:rPr lang="ru-RU" sz="2000">
                <a:solidFill>
                  <a:schemeClr val="tx2"/>
                </a:solidFill>
                <a:latin typeface="Arial" charset="0"/>
              </a:rPr>
              <a:t>при симметрии относительно центра изменился порядок точек (верх-низ, право-лево).</a:t>
            </a:r>
          </a:p>
          <a:p>
            <a:r>
              <a:rPr lang="ru-RU" sz="2000">
                <a:solidFill>
                  <a:schemeClr val="tx2"/>
                </a:solidFill>
                <a:latin typeface="Arial" charset="0"/>
              </a:rPr>
              <a:t>Например, точка А отобразилась снизу вверх; она была правее точки В, а ее образ точка А</a:t>
            </a:r>
            <a:r>
              <a:rPr lang="ru-RU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оказалась левее точки В</a:t>
            </a:r>
            <a:r>
              <a:rPr lang="ru-RU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6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6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6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7" grpId="0"/>
      <p:bldP spid="761884" grpId="0" animBg="1"/>
      <p:bldP spid="761860" grpId="0" animBg="1"/>
      <p:bldP spid="7619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2"/>
          <p:cNvSpPr txBox="1">
            <a:spLocks noChangeArrowheads="1"/>
          </p:cNvSpPr>
          <p:nvPr/>
        </p:nvSpPr>
        <p:spPr bwMode="auto">
          <a:xfrm>
            <a:off x="4876800" y="160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777219" name="Group 3"/>
          <p:cNvGrpSpPr>
            <a:grpSpLocks/>
          </p:cNvGrpSpPr>
          <p:nvPr/>
        </p:nvGrpSpPr>
        <p:grpSpPr bwMode="auto">
          <a:xfrm>
            <a:off x="838200" y="2209800"/>
            <a:ext cx="4965700" cy="1651000"/>
            <a:chOff x="864" y="2000"/>
            <a:chExt cx="3128" cy="1040"/>
          </a:xfrm>
        </p:grpSpPr>
        <p:sp>
          <p:nvSpPr>
            <p:cNvPr id="777220" name="Freeform 4"/>
            <p:cNvSpPr>
              <a:spLocks/>
            </p:cNvSpPr>
            <p:nvPr/>
          </p:nvSpPr>
          <p:spPr bwMode="auto">
            <a:xfrm>
              <a:off x="2424" y="2520"/>
              <a:ext cx="1568" cy="5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8" y="520"/>
                </a:cxn>
              </a:cxnLst>
              <a:rect l="0" t="0" r="r" b="b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7221" name="Freeform 5"/>
            <p:cNvSpPr>
              <a:spLocks/>
            </p:cNvSpPr>
            <p:nvPr/>
          </p:nvSpPr>
          <p:spPr bwMode="auto">
            <a:xfrm>
              <a:off x="864" y="2000"/>
              <a:ext cx="1568" cy="5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8" y="520"/>
                </a:cxn>
              </a:cxnLst>
              <a:rect l="0" t="0" r="r" b="b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7222" name="Freeform 6"/>
          <p:cNvSpPr>
            <a:spLocks/>
          </p:cNvSpPr>
          <p:nvPr/>
        </p:nvSpPr>
        <p:spPr bwMode="auto">
          <a:xfrm>
            <a:off x="4940300" y="2095500"/>
            <a:ext cx="1905000" cy="3848100"/>
          </a:xfrm>
          <a:custGeom>
            <a:avLst/>
            <a:gdLst/>
            <a:ahLst/>
            <a:cxnLst>
              <a:cxn ang="0">
                <a:pos x="1200" y="2424"/>
              </a:cxn>
              <a:cxn ang="0">
                <a:pos x="0" y="0"/>
              </a:cxn>
            </a:cxnLst>
            <a:rect l="0" t="0" r="r" b="b"/>
            <a:pathLst>
              <a:path w="1200" h="2424">
                <a:moveTo>
                  <a:pt x="1200" y="2424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7223" name="Oval 7"/>
          <p:cNvSpPr>
            <a:spLocks noChangeArrowheads="1"/>
          </p:cNvSpPr>
          <p:nvPr/>
        </p:nvSpPr>
        <p:spPr bwMode="auto">
          <a:xfrm>
            <a:off x="3276600" y="299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7224" name="Freeform 8"/>
          <p:cNvSpPr>
            <a:spLocks/>
          </p:cNvSpPr>
          <p:nvPr/>
        </p:nvSpPr>
        <p:spPr bwMode="auto">
          <a:xfrm>
            <a:off x="1746250" y="3035300"/>
            <a:ext cx="1555750" cy="8890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980" y="0"/>
              </a:cxn>
            </a:cxnLst>
            <a:rect l="0" t="0" r="r" b="b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77227" name="Group 11"/>
          <p:cNvGrpSpPr>
            <a:grpSpLocks/>
          </p:cNvGrpSpPr>
          <p:nvPr/>
        </p:nvGrpSpPr>
        <p:grpSpPr bwMode="auto">
          <a:xfrm flipH="1" flipV="1">
            <a:off x="3352800" y="2044700"/>
            <a:ext cx="1625600" cy="952500"/>
            <a:chOff x="240" y="1800"/>
            <a:chExt cx="1024" cy="600"/>
          </a:xfrm>
        </p:grpSpPr>
        <p:sp>
          <p:nvSpPr>
            <p:cNvPr id="777228" name="Freeform 12"/>
            <p:cNvSpPr>
              <a:spLocks/>
            </p:cNvSpPr>
            <p:nvPr/>
          </p:nvSpPr>
          <p:spPr bwMode="auto">
            <a:xfrm>
              <a:off x="284" y="1800"/>
              <a:ext cx="980" cy="560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980" y="0"/>
                </a:cxn>
              </a:cxnLst>
              <a:rect l="0" t="0" r="r" b="b"/>
              <a:pathLst>
                <a:path w="980" h="560">
                  <a:moveTo>
                    <a:pt x="0" y="560"/>
                  </a:moveTo>
                  <a:lnTo>
                    <a:pt x="98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7229" name="Oval 13"/>
            <p:cNvSpPr>
              <a:spLocks noChangeArrowheads="1"/>
            </p:cNvSpPr>
            <p:nvPr/>
          </p:nvSpPr>
          <p:spPr bwMode="auto">
            <a:xfrm>
              <a:off x="240" y="23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7230" name="Text Box 14"/>
          <p:cNvSpPr txBox="1">
            <a:spLocks noChangeArrowheads="1"/>
          </p:cNvSpPr>
          <p:nvPr/>
        </p:nvSpPr>
        <p:spPr bwMode="auto">
          <a:xfrm>
            <a:off x="3048000" y="307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77231" name="Group 15"/>
          <p:cNvGrpSpPr>
            <a:grpSpLocks/>
          </p:cNvGrpSpPr>
          <p:nvPr/>
        </p:nvGrpSpPr>
        <p:grpSpPr bwMode="auto">
          <a:xfrm>
            <a:off x="2514600" y="2463800"/>
            <a:ext cx="1600200" cy="1143000"/>
            <a:chOff x="768" y="1440"/>
            <a:chExt cx="1008" cy="720"/>
          </a:xfrm>
        </p:grpSpPr>
        <p:sp>
          <p:nvSpPr>
            <p:cNvPr id="777232" name="Freeform 16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7233" name="Freeform 17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7234" name="Text Box 18"/>
          <p:cNvSpPr txBox="1">
            <a:spLocks noChangeArrowheads="1"/>
          </p:cNvSpPr>
          <p:nvPr/>
        </p:nvSpPr>
        <p:spPr bwMode="auto">
          <a:xfrm>
            <a:off x="609600" y="3048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Построить луч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    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симметричный лучу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относительно точки О</a:t>
            </a:r>
          </a:p>
        </p:txBody>
      </p:sp>
      <p:sp>
        <p:nvSpPr>
          <p:cNvPr id="777244" name="Text Box 28"/>
          <p:cNvSpPr txBox="1">
            <a:spLocks noChangeArrowheads="1"/>
          </p:cNvSpPr>
          <p:nvPr/>
        </p:nvSpPr>
        <p:spPr bwMode="auto">
          <a:xfrm>
            <a:off x="5943600" y="7620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Точка О –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 симметрии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7245" name="Freeform 29"/>
          <p:cNvSpPr>
            <a:spLocks/>
          </p:cNvSpPr>
          <p:nvPr/>
        </p:nvSpPr>
        <p:spPr bwMode="auto">
          <a:xfrm>
            <a:off x="241300" y="1066800"/>
            <a:ext cx="1460500" cy="2882900"/>
          </a:xfrm>
          <a:custGeom>
            <a:avLst/>
            <a:gdLst/>
            <a:ahLst/>
            <a:cxnLst>
              <a:cxn ang="0">
                <a:pos x="920" y="1816"/>
              </a:cxn>
              <a:cxn ang="0">
                <a:pos x="0" y="0"/>
              </a:cxn>
            </a:cxnLst>
            <a:rect l="0" t="0" r="r" b="b"/>
            <a:pathLst>
              <a:path w="920" h="1816">
                <a:moveTo>
                  <a:pt x="920" y="181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77263" name="Group 47"/>
          <p:cNvGrpSpPr>
            <a:grpSpLocks/>
          </p:cNvGrpSpPr>
          <p:nvPr/>
        </p:nvGrpSpPr>
        <p:grpSpPr bwMode="auto">
          <a:xfrm>
            <a:off x="381000" y="1778000"/>
            <a:ext cx="609600" cy="482600"/>
            <a:chOff x="240" y="768"/>
            <a:chExt cx="384" cy="304"/>
          </a:xfrm>
        </p:grpSpPr>
        <p:sp>
          <p:nvSpPr>
            <p:cNvPr id="777246" name="Text Box 30"/>
            <p:cNvSpPr txBox="1">
              <a:spLocks noChangeArrowheads="1"/>
            </p:cNvSpPr>
            <p:nvPr/>
          </p:nvSpPr>
          <p:spPr bwMode="auto">
            <a:xfrm>
              <a:off x="240" y="76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77247" name="Oval 31"/>
            <p:cNvSpPr>
              <a:spLocks noChangeArrowheads="1"/>
            </p:cNvSpPr>
            <p:nvPr/>
          </p:nvSpPr>
          <p:spPr bwMode="auto">
            <a:xfrm>
              <a:off x="504" y="102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7248" name="Group 32"/>
          <p:cNvGrpSpPr>
            <a:grpSpLocks/>
          </p:cNvGrpSpPr>
          <p:nvPr/>
        </p:nvGrpSpPr>
        <p:grpSpPr bwMode="auto">
          <a:xfrm>
            <a:off x="5778500" y="3683000"/>
            <a:ext cx="698500" cy="457200"/>
            <a:chOff x="3976" y="2928"/>
            <a:chExt cx="440" cy="288"/>
          </a:xfrm>
        </p:grpSpPr>
        <p:sp>
          <p:nvSpPr>
            <p:cNvPr id="777249" name="Text Box 33"/>
            <p:cNvSpPr txBox="1">
              <a:spLocks noChangeArrowheads="1"/>
            </p:cNvSpPr>
            <p:nvPr/>
          </p:nvSpPr>
          <p:spPr bwMode="auto">
            <a:xfrm>
              <a:off x="4032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77250" name="Oval 34"/>
            <p:cNvSpPr>
              <a:spLocks noChangeArrowheads="1"/>
            </p:cNvSpPr>
            <p:nvPr/>
          </p:nvSpPr>
          <p:spPr bwMode="auto">
            <a:xfrm>
              <a:off x="3976" y="3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7251" name="Group 35"/>
          <p:cNvGrpSpPr>
            <a:grpSpLocks/>
          </p:cNvGrpSpPr>
          <p:nvPr/>
        </p:nvGrpSpPr>
        <p:grpSpPr bwMode="auto">
          <a:xfrm>
            <a:off x="1828800" y="2387600"/>
            <a:ext cx="2806700" cy="1244600"/>
            <a:chOff x="1488" y="2112"/>
            <a:chExt cx="1768" cy="784"/>
          </a:xfrm>
        </p:grpSpPr>
        <p:grpSp>
          <p:nvGrpSpPr>
            <p:cNvPr id="777252" name="Group 36"/>
            <p:cNvGrpSpPr>
              <a:grpSpLocks/>
            </p:cNvGrpSpPr>
            <p:nvPr/>
          </p:nvGrpSpPr>
          <p:grpSpPr bwMode="auto">
            <a:xfrm>
              <a:off x="1488" y="2112"/>
              <a:ext cx="88" cy="208"/>
              <a:chOff x="1488" y="2112"/>
              <a:chExt cx="88" cy="208"/>
            </a:xfrm>
          </p:grpSpPr>
          <p:sp>
            <p:nvSpPr>
              <p:cNvPr id="777253" name="Line 37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254" name="Line 38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77255" name="Group 39"/>
            <p:cNvGrpSpPr>
              <a:grpSpLocks/>
            </p:cNvGrpSpPr>
            <p:nvPr/>
          </p:nvGrpSpPr>
          <p:grpSpPr bwMode="auto">
            <a:xfrm>
              <a:off x="3168" y="2688"/>
              <a:ext cx="88" cy="208"/>
              <a:chOff x="1488" y="2112"/>
              <a:chExt cx="88" cy="208"/>
            </a:xfrm>
          </p:grpSpPr>
          <p:sp>
            <p:nvSpPr>
              <p:cNvPr id="777256" name="Line 40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257" name="Line 41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777258" name="Object 42"/>
          <p:cNvGraphicFramePr>
            <a:graphicFrameLocks noChangeAspect="1"/>
          </p:cNvGraphicFramePr>
          <p:nvPr/>
        </p:nvGraphicFramePr>
        <p:xfrm>
          <a:off x="609600" y="5943600"/>
          <a:ext cx="6781800" cy="754063"/>
        </p:xfrm>
        <a:graphic>
          <a:graphicData uri="http://schemas.openxmlformats.org/presentationml/2006/ole">
            <p:oleObj spid="_x0000_s777258" name="Формула" r:id="rId4" imgW="1942920" imgH="215640" progId="Equation.3">
              <p:embed/>
            </p:oleObj>
          </a:graphicData>
        </a:graphic>
      </p:graphicFrame>
      <p:sp>
        <p:nvSpPr>
          <p:cNvPr id="777260" name="Rectangle 44"/>
          <p:cNvSpPr>
            <a:spLocks noChangeArrowheads="1"/>
          </p:cNvSpPr>
          <p:nvPr/>
        </p:nvSpPr>
        <p:spPr bwMode="auto">
          <a:xfrm>
            <a:off x="2819400" y="76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7261" name="Rectangle 45"/>
          <p:cNvSpPr>
            <a:spLocks noChangeArrowheads="1"/>
          </p:cNvSpPr>
          <p:nvPr/>
        </p:nvSpPr>
        <p:spPr bwMode="auto">
          <a:xfrm>
            <a:off x="6248400" y="762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7264" name="Oval 48"/>
          <p:cNvSpPr>
            <a:spLocks noChangeArrowheads="1"/>
          </p:cNvSpPr>
          <p:nvPr/>
        </p:nvSpPr>
        <p:spPr bwMode="auto">
          <a:xfrm>
            <a:off x="1676400" y="391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77262" name="Group 46"/>
          <p:cNvGrpSpPr>
            <a:grpSpLocks/>
          </p:cNvGrpSpPr>
          <p:nvPr/>
        </p:nvGrpSpPr>
        <p:grpSpPr bwMode="auto">
          <a:xfrm>
            <a:off x="1600200" y="3835400"/>
            <a:ext cx="609600" cy="457200"/>
            <a:chOff x="1008" y="2064"/>
            <a:chExt cx="384" cy="288"/>
          </a:xfrm>
        </p:grpSpPr>
        <p:sp>
          <p:nvSpPr>
            <p:cNvPr id="777225" name="Oval 9"/>
            <p:cNvSpPr>
              <a:spLocks noChangeArrowheads="1"/>
            </p:cNvSpPr>
            <p:nvPr/>
          </p:nvSpPr>
          <p:spPr bwMode="auto">
            <a:xfrm>
              <a:off x="1056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7226" name="Text Box 10"/>
            <p:cNvSpPr txBox="1">
              <a:spLocks noChangeArrowheads="1"/>
            </p:cNvSpPr>
            <p:nvPr/>
          </p:nvSpPr>
          <p:spPr bwMode="auto">
            <a:xfrm>
              <a:off x="100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</p:grpSp>
      <p:sp>
        <p:nvSpPr>
          <p:cNvPr id="777265" name="Rectangle 49"/>
          <p:cNvSpPr>
            <a:spLocks noChangeArrowheads="1"/>
          </p:cNvSpPr>
          <p:nvPr/>
        </p:nvSpPr>
        <p:spPr bwMode="auto">
          <a:xfrm>
            <a:off x="457200" y="9906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7266" name="Rectangle 50"/>
          <p:cNvSpPr>
            <a:spLocks noChangeArrowheads="1"/>
          </p:cNvSpPr>
          <p:nvPr/>
        </p:nvSpPr>
        <p:spPr bwMode="auto">
          <a:xfrm>
            <a:off x="6400800" y="4495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7267" name="Text Box 51"/>
          <p:cNvSpPr txBox="1">
            <a:spLocks noChangeArrowheads="1"/>
          </p:cNvSpPr>
          <p:nvPr/>
        </p:nvSpPr>
        <p:spPr bwMode="auto">
          <a:xfrm>
            <a:off x="3810000" y="1295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</a:rPr>
              <a:t>Начало луча</a:t>
            </a:r>
            <a:endParaRPr lang="ru-RU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500" fill="hold"/>
                                        <p:tgtEl>
                                          <p:spTgt spid="77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7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8" grpId="0"/>
      <p:bldP spid="777222" grpId="0" animBg="1"/>
      <p:bldP spid="777224" grpId="0" animBg="1"/>
      <p:bldP spid="777266" grpId="0"/>
      <p:bldP spid="777267" grpId="1"/>
      <p:bldP spid="77726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419" name="Group 107"/>
          <p:cNvGrpSpPr>
            <a:grpSpLocks/>
          </p:cNvGrpSpPr>
          <p:nvPr/>
        </p:nvGrpSpPr>
        <p:grpSpPr bwMode="auto">
          <a:xfrm>
            <a:off x="5575300" y="3327400"/>
            <a:ext cx="1816100" cy="2882900"/>
            <a:chOff x="1784" y="2576"/>
            <a:chExt cx="1144" cy="1816"/>
          </a:xfrm>
        </p:grpSpPr>
        <p:sp>
          <p:nvSpPr>
            <p:cNvPr id="781403" name="Freeform 91"/>
            <p:cNvSpPr>
              <a:spLocks/>
            </p:cNvSpPr>
            <p:nvPr/>
          </p:nvSpPr>
          <p:spPr bwMode="auto">
            <a:xfrm>
              <a:off x="1784" y="2576"/>
              <a:ext cx="920" cy="1816"/>
            </a:xfrm>
            <a:custGeom>
              <a:avLst/>
              <a:gdLst/>
              <a:ahLst/>
              <a:cxnLst>
                <a:cxn ang="0">
                  <a:pos x="920" y="1816"/>
                </a:cxn>
                <a:cxn ang="0">
                  <a:pos x="0" y="0"/>
                </a:cxn>
              </a:cxnLst>
              <a:rect l="0" t="0" r="r" b="b"/>
              <a:pathLst>
                <a:path w="920" h="1816">
                  <a:moveTo>
                    <a:pt x="920" y="181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99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1417" name="Rectangle 105"/>
            <p:cNvSpPr>
              <a:spLocks noChangeArrowheads="1"/>
            </p:cNvSpPr>
            <p:nvPr/>
          </p:nvSpPr>
          <p:spPr bwMode="auto">
            <a:xfrm>
              <a:off x="2544" y="374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ru-RU" sz="4000" b="1" i="1" baseline="-25000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000" b="1" i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81325" name="Text Box 13"/>
          <p:cNvSpPr txBox="1">
            <a:spLocks noChangeArrowheads="1"/>
          </p:cNvSpPr>
          <p:nvPr/>
        </p:nvSpPr>
        <p:spPr bwMode="auto">
          <a:xfrm>
            <a:off x="228600" y="1905000"/>
            <a:ext cx="434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>
                <a:solidFill>
                  <a:schemeClr val="tx2"/>
                </a:solidFill>
                <a:latin typeface="Arial" charset="0"/>
              </a:rPr>
              <a:t>Если центр симметрии </a:t>
            </a:r>
          </a:p>
          <a:p>
            <a:r>
              <a:rPr lang="ru-RU" sz="2200">
                <a:solidFill>
                  <a:schemeClr val="tx2"/>
                </a:solidFill>
                <a:latin typeface="Arial" charset="0"/>
              </a:rPr>
              <a:t>в начале луча, то при симметрии луч отобразится на …</a:t>
            </a:r>
          </a:p>
        </p:txBody>
      </p:sp>
      <p:sp>
        <p:nvSpPr>
          <p:cNvPr id="781390" name="Text Box 78"/>
          <p:cNvSpPr txBox="1">
            <a:spLocks noChangeArrowheads="1"/>
          </p:cNvSpPr>
          <p:nvPr/>
        </p:nvSpPr>
        <p:spPr bwMode="auto">
          <a:xfrm>
            <a:off x="55626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81404" name="Group 92"/>
          <p:cNvGrpSpPr>
            <a:grpSpLocks/>
          </p:cNvGrpSpPr>
          <p:nvPr/>
        </p:nvGrpSpPr>
        <p:grpSpPr bwMode="auto">
          <a:xfrm>
            <a:off x="4114800" y="457200"/>
            <a:ext cx="1511300" cy="2921000"/>
            <a:chOff x="864" y="768"/>
            <a:chExt cx="952" cy="1840"/>
          </a:xfrm>
        </p:grpSpPr>
        <p:sp>
          <p:nvSpPr>
            <p:cNvPr id="781394" name="Freeform 82"/>
            <p:cNvSpPr>
              <a:spLocks/>
            </p:cNvSpPr>
            <p:nvPr/>
          </p:nvSpPr>
          <p:spPr bwMode="auto">
            <a:xfrm>
              <a:off x="864" y="768"/>
              <a:ext cx="920" cy="1816"/>
            </a:xfrm>
            <a:custGeom>
              <a:avLst/>
              <a:gdLst/>
              <a:ahLst/>
              <a:cxnLst>
                <a:cxn ang="0">
                  <a:pos x="920" y="1816"/>
                </a:cxn>
                <a:cxn ang="0">
                  <a:pos x="0" y="0"/>
                </a:cxn>
              </a:cxnLst>
              <a:rect l="0" t="0" r="r" b="b"/>
              <a:pathLst>
                <a:path w="920" h="1816">
                  <a:moveTo>
                    <a:pt x="920" y="181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1398" name="Oval 86"/>
            <p:cNvSpPr>
              <a:spLocks noChangeArrowheads="1"/>
            </p:cNvSpPr>
            <p:nvPr/>
          </p:nvSpPr>
          <p:spPr bwMode="auto">
            <a:xfrm>
              <a:off x="1768" y="25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81402" name="Rectangle 90"/>
          <p:cNvSpPr>
            <a:spLocks noChangeArrowheads="1"/>
          </p:cNvSpPr>
          <p:nvPr/>
        </p:nvSpPr>
        <p:spPr bwMode="auto">
          <a:xfrm>
            <a:off x="4038600" y="8382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81423" name="Group 111"/>
          <p:cNvGrpSpPr>
            <a:grpSpLocks/>
          </p:cNvGrpSpPr>
          <p:nvPr/>
        </p:nvGrpSpPr>
        <p:grpSpPr bwMode="auto">
          <a:xfrm>
            <a:off x="647700" y="533400"/>
            <a:ext cx="7150100" cy="4754563"/>
            <a:chOff x="192" y="720"/>
            <a:chExt cx="4504" cy="2995"/>
          </a:xfrm>
        </p:grpSpPr>
        <p:grpSp>
          <p:nvGrpSpPr>
            <p:cNvPr id="781422" name="Group 110"/>
            <p:cNvGrpSpPr>
              <a:grpSpLocks/>
            </p:cNvGrpSpPr>
            <p:nvPr/>
          </p:nvGrpSpPr>
          <p:grpSpPr bwMode="auto">
            <a:xfrm>
              <a:off x="3744" y="720"/>
              <a:ext cx="952" cy="1888"/>
              <a:chOff x="3744" y="720"/>
              <a:chExt cx="952" cy="1888"/>
            </a:xfrm>
          </p:grpSpPr>
          <p:grpSp>
            <p:nvGrpSpPr>
              <p:cNvPr id="781405" name="Group 93"/>
              <p:cNvGrpSpPr>
                <a:grpSpLocks/>
              </p:cNvGrpSpPr>
              <p:nvPr/>
            </p:nvGrpSpPr>
            <p:grpSpPr bwMode="auto">
              <a:xfrm>
                <a:off x="3744" y="768"/>
                <a:ext cx="952" cy="1840"/>
                <a:chOff x="864" y="768"/>
                <a:chExt cx="952" cy="1840"/>
              </a:xfrm>
            </p:grpSpPr>
            <p:sp>
              <p:nvSpPr>
                <p:cNvPr id="781406" name="Freeform 94"/>
                <p:cNvSpPr>
                  <a:spLocks/>
                </p:cNvSpPr>
                <p:nvPr/>
              </p:nvSpPr>
              <p:spPr bwMode="auto">
                <a:xfrm>
                  <a:off x="864" y="768"/>
                  <a:ext cx="920" cy="1816"/>
                </a:xfrm>
                <a:custGeom>
                  <a:avLst/>
                  <a:gdLst/>
                  <a:ahLst/>
                  <a:cxnLst>
                    <a:cxn ang="0">
                      <a:pos x="920" y="18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20" h="1816">
                      <a:moveTo>
                        <a:pt x="920" y="181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1407" name="Oval 95"/>
                <p:cNvSpPr>
                  <a:spLocks noChangeArrowheads="1"/>
                </p:cNvSpPr>
                <p:nvPr/>
              </p:nvSpPr>
              <p:spPr bwMode="auto">
                <a:xfrm>
                  <a:off x="1768" y="256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81408" name="Rectangle 96"/>
              <p:cNvSpPr>
                <a:spLocks noChangeArrowheads="1"/>
              </p:cNvSpPr>
              <p:nvPr/>
            </p:nvSpPr>
            <p:spPr bwMode="auto">
              <a:xfrm>
                <a:off x="3880" y="720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endParaRPr lang="ru-RU" sz="4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81421" name="Text Box 109"/>
            <p:cNvSpPr txBox="1">
              <a:spLocks noChangeArrowheads="1"/>
            </p:cNvSpPr>
            <p:nvPr/>
          </p:nvSpPr>
          <p:spPr bwMode="auto">
            <a:xfrm>
              <a:off x="192" y="3024"/>
              <a:ext cx="249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200">
                  <a:solidFill>
                    <a:schemeClr val="tx2"/>
                  </a:solidFill>
                  <a:latin typeface="Arial" charset="0"/>
                </a:rPr>
                <a:t>Если центр симметрии принадлежит лучу, то при симметрии …</a:t>
              </a:r>
            </a:p>
          </p:txBody>
        </p:sp>
      </p:grpSp>
      <p:grpSp>
        <p:nvGrpSpPr>
          <p:cNvPr id="781420" name="Group 108"/>
          <p:cNvGrpSpPr>
            <a:grpSpLocks/>
          </p:cNvGrpSpPr>
          <p:nvPr/>
        </p:nvGrpSpPr>
        <p:grpSpPr bwMode="auto">
          <a:xfrm>
            <a:off x="6667500" y="1371600"/>
            <a:ext cx="2171700" cy="3441700"/>
            <a:chOff x="3240" y="1952"/>
            <a:chExt cx="1368" cy="2168"/>
          </a:xfrm>
        </p:grpSpPr>
        <p:sp>
          <p:nvSpPr>
            <p:cNvPr id="781415" name="Freeform 103"/>
            <p:cNvSpPr>
              <a:spLocks/>
            </p:cNvSpPr>
            <p:nvPr/>
          </p:nvSpPr>
          <p:spPr bwMode="auto">
            <a:xfrm>
              <a:off x="3240" y="1952"/>
              <a:ext cx="1128" cy="2168"/>
            </a:xfrm>
            <a:custGeom>
              <a:avLst/>
              <a:gdLst/>
              <a:ahLst/>
              <a:cxnLst>
                <a:cxn ang="0">
                  <a:pos x="1128" y="2168"/>
                </a:cxn>
                <a:cxn ang="0">
                  <a:pos x="0" y="0"/>
                </a:cxn>
              </a:cxnLst>
              <a:rect l="0" t="0" r="r" b="b"/>
              <a:pathLst>
                <a:path w="1128" h="2168">
                  <a:moveTo>
                    <a:pt x="1128" y="216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1418" name="Rectangle 106"/>
            <p:cNvSpPr>
              <a:spLocks noChangeArrowheads="1"/>
            </p:cNvSpPr>
            <p:nvPr/>
          </p:nvSpPr>
          <p:spPr bwMode="auto">
            <a:xfrm>
              <a:off x="4224" y="350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sz="4000" b="1" i="1" baseline="-25000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0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81413" name="Group 101"/>
          <p:cNvGrpSpPr>
            <a:grpSpLocks/>
          </p:cNvGrpSpPr>
          <p:nvPr/>
        </p:nvGrpSpPr>
        <p:grpSpPr bwMode="auto">
          <a:xfrm>
            <a:off x="6972300" y="1981200"/>
            <a:ext cx="609600" cy="533400"/>
            <a:chOff x="3072" y="1632"/>
            <a:chExt cx="384" cy="336"/>
          </a:xfrm>
        </p:grpSpPr>
        <p:sp>
          <p:nvSpPr>
            <p:cNvPr id="781411" name="Oval 99"/>
            <p:cNvSpPr>
              <a:spLocks noChangeArrowheads="1"/>
            </p:cNvSpPr>
            <p:nvPr/>
          </p:nvSpPr>
          <p:spPr bwMode="auto">
            <a:xfrm>
              <a:off x="3208" y="1920"/>
              <a:ext cx="48" cy="4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1412" name="Text Box 100"/>
            <p:cNvSpPr txBox="1">
              <a:spLocks noChangeArrowheads="1"/>
            </p:cNvSpPr>
            <p:nvPr/>
          </p:nvSpPr>
          <p:spPr bwMode="auto">
            <a:xfrm>
              <a:off x="3072" y="163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</a:t>
              </a:r>
              <a:endParaRPr lang="ru-RU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781427" name="Oval 115"/>
          <p:cNvSpPr>
            <a:spLocks noChangeArrowheads="1"/>
          </p:cNvSpPr>
          <p:nvPr/>
        </p:nvSpPr>
        <p:spPr bwMode="auto">
          <a:xfrm>
            <a:off x="7734300" y="3454400"/>
            <a:ext cx="76200" cy="762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14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1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1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5833 -0.14815 L -0.12222 -0.31435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781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8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427" grpId="0" animBg="1"/>
      <p:bldP spid="7814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340" name="Freeform 76"/>
          <p:cNvSpPr>
            <a:spLocks/>
          </p:cNvSpPr>
          <p:nvPr/>
        </p:nvSpPr>
        <p:spPr bwMode="auto">
          <a:xfrm>
            <a:off x="4368800" y="2400300"/>
            <a:ext cx="1193800" cy="1320800"/>
          </a:xfrm>
          <a:custGeom>
            <a:avLst/>
            <a:gdLst/>
            <a:ahLst/>
            <a:cxnLst>
              <a:cxn ang="0">
                <a:pos x="752" y="736"/>
              </a:cxn>
              <a:cxn ang="0">
                <a:pos x="352" y="0"/>
              </a:cxn>
              <a:cxn ang="0">
                <a:pos x="0" y="744"/>
              </a:cxn>
              <a:cxn ang="0">
                <a:pos x="160" y="800"/>
              </a:cxn>
              <a:cxn ang="0">
                <a:pos x="320" y="832"/>
              </a:cxn>
              <a:cxn ang="0">
                <a:pos x="512" y="832"/>
              </a:cxn>
              <a:cxn ang="0">
                <a:pos x="656" y="784"/>
              </a:cxn>
              <a:cxn ang="0">
                <a:pos x="752" y="736"/>
              </a:cxn>
            </a:cxnLst>
            <a:rect l="0" t="0" r="r" b="b"/>
            <a:pathLst>
              <a:path w="752" h="832">
                <a:moveTo>
                  <a:pt x="752" y="736"/>
                </a:moveTo>
                <a:lnTo>
                  <a:pt x="352" y="0"/>
                </a:lnTo>
                <a:lnTo>
                  <a:pt x="0" y="744"/>
                </a:lnTo>
                <a:lnTo>
                  <a:pt x="160" y="800"/>
                </a:lnTo>
                <a:lnTo>
                  <a:pt x="320" y="832"/>
                </a:lnTo>
                <a:lnTo>
                  <a:pt x="512" y="832"/>
                </a:lnTo>
                <a:lnTo>
                  <a:pt x="656" y="784"/>
                </a:lnTo>
                <a:lnTo>
                  <a:pt x="752" y="73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9339" name="Freeform 75"/>
          <p:cNvSpPr>
            <a:spLocks/>
          </p:cNvSpPr>
          <p:nvPr/>
        </p:nvSpPr>
        <p:spPr bwMode="auto">
          <a:xfrm>
            <a:off x="1143000" y="2971800"/>
            <a:ext cx="1117600" cy="1295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368" y="816"/>
              </a:cxn>
              <a:cxn ang="0">
                <a:pos x="704" y="96"/>
              </a:cxn>
              <a:cxn ang="0">
                <a:pos x="432" y="0"/>
              </a:cxn>
              <a:cxn ang="0">
                <a:pos x="240" y="0"/>
              </a:cxn>
              <a:cxn ang="0">
                <a:pos x="96" y="48"/>
              </a:cxn>
              <a:cxn ang="0">
                <a:pos x="0" y="96"/>
              </a:cxn>
            </a:cxnLst>
            <a:rect l="0" t="0" r="r" b="b"/>
            <a:pathLst>
              <a:path w="704" h="816">
                <a:moveTo>
                  <a:pt x="0" y="96"/>
                </a:moveTo>
                <a:lnTo>
                  <a:pt x="368" y="816"/>
                </a:lnTo>
                <a:lnTo>
                  <a:pt x="704" y="96"/>
                </a:lnTo>
                <a:lnTo>
                  <a:pt x="432" y="0"/>
                </a:lnTo>
                <a:lnTo>
                  <a:pt x="240" y="0"/>
                </a:lnTo>
                <a:lnTo>
                  <a:pt x="96" y="48"/>
                </a:lnTo>
                <a:lnTo>
                  <a:pt x="0" y="9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4876800" y="1981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779267" name="Group 3"/>
          <p:cNvGrpSpPr>
            <a:grpSpLocks/>
          </p:cNvGrpSpPr>
          <p:nvPr/>
        </p:nvGrpSpPr>
        <p:grpSpPr bwMode="auto">
          <a:xfrm>
            <a:off x="838200" y="2522538"/>
            <a:ext cx="4965700" cy="1651000"/>
            <a:chOff x="864" y="2000"/>
            <a:chExt cx="3128" cy="1040"/>
          </a:xfrm>
        </p:grpSpPr>
        <p:sp>
          <p:nvSpPr>
            <p:cNvPr id="779268" name="Freeform 4"/>
            <p:cNvSpPr>
              <a:spLocks/>
            </p:cNvSpPr>
            <p:nvPr/>
          </p:nvSpPr>
          <p:spPr bwMode="auto">
            <a:xfrm>
              <a:off x="2424" y="2520"/>
              <a:ext cx="1568" cy="5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8" y="520"/>
                </a:cxn>
              </a:cxnLst>
              <a:rect l="0" t="0" r="r" b="b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9269" name="Freeform 5"/>
            <p:cNvSpPr>
              <a:spLocks/>
            </p:cNvSpPr>
            <p:nvPr/>
          </p:nvSpPr>
          <p:spPr bwMode="auto">
            <a:xfrm>
              <a:off x="864" y="2000"/>
              <a:ext cx="1568" cy="5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8" y="520"/>
                </a:cxn>
              </a:cxnLst>
              <a:rect l="0" t="0" r="r" b="b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9270" name="Freeform 6"/>
          <p:cNvSpPr>
            <a:spLocks/>
          </p:cNvSpPr>
          <p:nvPr/>
        </p:nvSpPr>
        <p:spPr bwMode="auto">
          <a:xfrm>
            <a:off x="4940300" y="2408238"/>
            <a:ext cx="1905000" cy="3848100"/>
          </a:xfrm>
          <a:custGeom>
            <a:avLst/>
            <a:gdLst/>
            <a:ahLst/>
            <a:cxnLst>
              <a:cxn ang="0">
                <a:pos x="1200" y="2424"/>
              </a:cxn>
              <a:cxn ang="0">
                <a:pos x="0" y="0"/>
              </a:cxn>
            </a:cxnLst>
            <a:rect l="0" t="0" r="r" b="b"/>
            <a:pathLst>
              <a:path w="1200" h="2424">
                <a:moveTo>
                  <a:pt x="1200" y="2424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6600CC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9272" name="Freeform 8"/>
          <p:cNvSpPr>
            <a:spLocks/>
          </p:cNvSpPr>
          <p:nvPr/>
        </p:nvSpPr>
        <p:spPr bwMode="auto">
          <a:xfrm>
            <a:off x="1746250" y="3348038"/>
            <a:ext cx="1555750" cy="8890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980" y="0"/>
              </a:cxn>
            </a:cxnLst>
            <a:rect l="0" t="0" r="r" b="b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79277" name="Group 13"/>
          <p:cNvGrpSpPr>
            <a:grpSpLocks/>
          </p:cNvGrpSpPr>
          <p:nvPr/>
        </p:nvGrpSpPr>
        <p:grpSpPr bwMode="auto">
          <a:xfrm>
            <a:off x="2514600" y="2776538"/>
            <a:ext cx="1600200" cy="1143000"/>
            <a:chOff x="768" y="1440"/>
            <a:chExt cx="1008" cy="720"/>
          </a:xfrm>
        </p:grpSpPr>
        <p:sp>
          <p:nvSpPr>
            <p:cNvPr id="779278" name="Freeform 14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9279" name="Freeform 15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9280" name="Text Box 16"/>
          <p:cNvSpPr txBox="1">
            <a:spLocks noChangeArrowheads="1"/>
          </p:cNvSpPr>
          <p:nvPr/>
        </p:nvSpPr>
        <p:spPr bwMode="auto">
          <a:xfrm>
            <a:off x="609600" y="3048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Построить угол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       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  симметричный углу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относительно точки О</a:t>
            </a:r>
          </a:p>
        </p:txBody>
      </p:sp>
      <p:sp>
        <p:nvSpPr>
          <p:cNvPr id="779290" name="Text Box 26"/>
          <p:cNvSpPr txBox="1">
            <a:spLocks noChangeArrowheads="1"/>
          </p:cNvSpPr>
          <p:nvPr/>
        </p:nvSpPr>
        <p:spPr bwMode="auto">
          <a:xfrm>
            <a:off x="5943600" y="930275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Точка О –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 симметрии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9291" name="Freeform 27"/>
          <p:cNvSpPr>
            <a:spLocks/>
          </p:cNvSpPr>
          <p:nvPr/>
        </p:nvSpPr>
        <p:spPr bwMode="auto">
          <a:xfrm>
            <a:off x="241300" y="1379538"/>
            <a:ext cx="1460500" cy="2882900"/>
          </a:xfrm>
          <a:custGeom>
            <a:avLst/>
            <a:gdLst/>
            <a:ahLst/>
            <a:cxnLst>
              <a:cxn ang="0">
                <a:pos x="920" y="1816"/>
              </a:cxn>
              <a:cxn ang="0">
                <a:pos x="0" y="0"/>
              </a:cxn>
            </a:cxnLst>
            <a:rect l="0" t="0" r="r" b="b"/>
            <a:pathLst>
              <a:path w="920" h="1816">
                <a:moveTo>
                  <a:pt x="920" y="181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79292" name="Group 28"/>
          <p:cNvGrpSpPr>
            <a:grpSpLocks/>
          </p:cNvGrpSpPr>
          <p:nvPr/>
        </p:nvGrpSpPr>
        <p:grpSpPr bwMode="auto">
          <a:xfrm>
            <a:off x="381000" y="2090738"/>
            <a:ext cx="609600" cy="482600"/>
            <a:chOff x="240" y="768"/>
            <a:chExt cx="384" cy="304"/>
          </a:xfrm>
        </p:grpSpPr>
        <p:sp>
          <p:nvSpPr>
            <p:cNvPr id="779293" name="Text Box 29"/>
            <p:cNvSpPr txBox="1">
              <a:spLocks noChangeArrowheads="1"/>
            </p:cNvSpPr>
            <p:nvPr/>
          </p:nvSpPr>
          <p:spPr bwMode="auto">
            <a:xfrm>
              <a:off x="240" y="76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79294" name="Oval 30"/>
            <p:cNvSpPr>
              <a:spLocks noChangeArrowheads="1"/>
            </p:cNvSpPr>
            <p:nvPr/>
          </p:nvSpPr>
          <p:spPr bwMode="auto">
            <a:xfrm>
              <a:off x="504" y="102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9295" name="Group 31"/>
          <p:cNvGrpSpPr>
            <a:grpSpLocks/>
          </p:cNvGrpSpPr>
          <p:nvPr/>
        </p:nvGrpSpPr>
        <p:grpSpPr bwMode="auto">
          <a:xfrm>
            <a:off x="5778500" y="3995738"/>
            <a:ext cx="698500" cy="457200"/>
            <a:chOff x="3976" y="2928"/>
            <a:chExt cx="440" cy="288"/>
          </a:xfrm>
        </p:grpSpPr>
        <p:sp>
          <p:nvSpPr>
            <p:cNvPr id="779296" name="Text Box 32"/>
            <p:cNvSpPr txBox="1">
              <a:spLocks noChangeArrowheads="1"/>
            </p:cNvSpPr>
            <p:nvPr/>
          </p:nvSpPr>
          <p:spPr bwMode="auto">
            <a:xfrm>
              <a:off x="4032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79297" name="Oval 33"/>
            <p:cNvSpPr>
              <a:spLocks noChangeArrowheads="1"/>
            </p:cNvSpPr>
            <p:nvPr/>
          </p:nvSpPr>
          <p:spPr bwMode="auto">
            <a:xfrm>
              <a:off x="3976" y="3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9298" name="Group 34"/>
          <p:cNvGrpSpPr>
            <a:grpSpLocks/>
          </p:cNvGrpSpPr>
          <p:nvPr/>
        </p:nvGrpSpPr>
        <p:grpSpPr bwMode="auto">
          <a:xfrm>
            <a:off x="1828800" y="2700338"/>
            <a:ext cx="2806700" cy="1244600"/>
            <a:chOff x="1488" y="2112"/>
            <a:chExt cx="1768" cy="784"/>
          </a:xfrm>
        </p:grpSpPr>
        <p:grpSp>
          <p:nvGrpSpPr>
            <p:cNvPr id="779299" name="Group 35"/>
            <p:cNvGrpSpPr>
              <a:grpSpLocks/>
            </p:cNvGrpSpPr>
            <p:nvPr/>
          </p:nvGrpSpPr>
          <p:grpSpPr bwMode="auto">
            <a:xfrm>
              <a:off x="1488" y="2112"/>
              <a:ext cx="88" cy="208"/>
              <a:chOff x="1488" y="2112"/>
              <a:chExt cx="88" cy="208"/>
            </a:xfrm>
          </p:grpSpPr>
          <p:sp>
            <p:nvSpPr>
              <p:cNvPr id="779300" name="Line 36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301" name="Line 37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79302" name="Group 38"/>
            <p:cNvGrpSpPr>
              <a:grpSpLocks/>
            </p:cNvGrpSpPr>
            <p:nvPr/>
          </p:nvGrpSpPr>
          <p:grpSpPr bwMode="auto">
            <a:xfrm>
              <a:off x="3168" y="2688"/>
              <a:ext cx="88" cy="208"/>
              <a:chOff x="1488" y="2112"/>
              <a:chExt cx="88" cy="208"/>
            </a:xfrm>
          </p:grpSpPr>
          <p:sp>
            <p:nvSpPr>
              <p:cNvPr id="779303" name="Line 39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304" name="Line 40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79306" name="Rectangle 42"/>
          <p:cNvSpPr>
            <a:spLocks noChangeArrowheads="1"/>
          </p:cNvSpPr>
          <p:nvPr/>
        </p:nvSpPr>
        <p:spPr bwMode="auto">
          <a:xfrm>
            <a:off x="3194050" y="76200"/>
            <a:ext cx="10350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9308" name="Oval 44"/>
          <p:cNvSpPr>
            <a:spLocks noChangeArrowheads="1"/>
          </p:cNvSpPr>
          <p:nvPr/>
        </p:nvSpPr>
        <p:spPr bwMode="auto">
          <a:xfrm>
            <a:off x="1676400" y="4224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79309" name="Group 45"/>
          <p:cNvGrpSpPr>
            <a:grpSpLocks/>
          </p:cNvGrpSpPr>
          <p:nvPr/>
        </p:nvGrpSpPr>
        <p:grpSpPr bwMode="auto">
          <a:xfrm>
            <a:off x="1600200" y="4148138"/>
            <a:ext cx="609600" cy="457200"/>
            <a:chOff x="1008" y="2064"/>
            <a:chExt cx="384" cy="288"/>
          </a:xfrm>
        </p:grpSpPr>
        <p:sp>
          <p:nvSpPr>
            <p:cNvPr id="779310" name="Oval 46"/>
            <p:cNvSpPr>
              <a:spLocks noChangeArrowheads="1"/>
            </p:cNvSpPr>
            <p:nvPr/>
          </p:nvSpPr>
          <p:spPr bwMode="auto">
            <a:xfrm>
              <a:off x="1056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9311" name="Text Box 47"/>
            <p:cNvSpPr txBox="1">
              <a:spLocks noChangeArrowheads="1"/>
            </p:cNvSpPr>
            <p:nvPr/>
          </p:nvSpPr>
          <p:spPr bwMode="auto">
            <a:xfrm>
              <a:off x="100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</p:grpSp>
      <p:sp>
        <p:nvSpPr>
          <p:cNvPr id="779312" name="Rectangle 48"/>
          <p:cNvSpPr>
            <a:spLocks noChangeArrowheads="1"/>
          </p:cNvSpPr>
          <p:nvPr/>
        </p:nvSpPr>
        <p:spPr bwMode="auto">
          <a:xfrm>
            <a:off x="457200" y="1303338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9313" name="Rectangle 49"/>
          <p:cNvSpPr>
            <a:spLocks noChangeArrowheads="1"/>
          </p:cNvSpPr>
          <p:nvPr/>
        </p:nvSpPr>
        <p:spPr bwMode="auto">
          <a:xfrm>
            <a:off x="6553200" y="5257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9314" name="Text Box 50"/>
          <p:cNvSpPr txBox="1">
            <a:spLocks noChangeArrowheads="1"/>
          </p:cNvSpPr>
          <p:nvPr/>
        </p:nvSpPr>
        <p:spPr bwMode="auto">
          <a:xfrm>
            <a:off x="4343400" y="1752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</a:rPr>
              <a:t>Вершина угла</a:t>
            </a:r>
            <a:endParaRPr lang="ru-RU" sz="2000">
              <a:latin typeface="Arial" charset="0"/>
            </a:endParaRPr>
          </a:p>
        </p:txBody>
      </p:sp>
      <p:sp>
        <p:nvSpPr>
          <p:cNvPr id="779315" name="Rectangle 51"/>
          <p:cNvSpPr>
            <a:spLocks noChangeArrowheads="1"/>
          </p:cNvSpPr>
          <p:nvPr/>
        </p:nvSpPr>
        <p:spPr bwMode="auto">
          <a:xfrm>
            <a:off x="7512050" y="76200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79319" name="Rectangle 55"/>
          <p:cNvSpPr>
            <a:spLocks noChangeArrowheads="1"/>
          </p:cNvSpPr>
          <p:nvPr/>
        </p:nvSpPr>
        <p:spPr bwMode="auto">
          <a:xfrm>
            <a:off x="2921000" y="228600"/>
            <a:ext cx="331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3400" b="1">
                <a:solidFill>
                  <a:srgbClr val="FF0000"/>
                </a:solidFill>
                <a:latin typeface="Symbol" pitchFamily="18" charset="2"/>
              </a:rPr>
              <a:t>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779320" name="Rectangle 56"/>
          <p:cNvSpPr>
            <a:spLocks noChangeArrowheads="1"/>
          </p:cNvSpPr>
          <p:nvPr/>
        </p:nvSpPr>
        <p:spPr bwMode="auto">
          <a:xfrm>
            <a:off x="7251700" y="228600"/>
            <a:ext cx="331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3400" b="1">
                <a:solidFill>
                  <a:srgbClr val="FF0000"/>
                </a:solidFill>
                <a:latin typeface="Symbol" pitchFamily="18" charset="2"/>
              </a:rPr>
              <a:t>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779321" name="Freeform 57"/>
          <p:cNvSpPr>
            <a:spLocks/>
          </p:cNvSpPr>
          <p:nvPr/>
        </p:nvSpPr>
        <p:spPr bwMode="auto">
          <a:xfrm>
            <a:off x="1739900" y="1430338"/>
            <a:ext cx="1270000" cy="28194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800" y="0"/>
              </a:cxn>
            </a:cxnLst>
            <a:rect l="0" t="0" r="r" b="b"/>
            <a:pathLst>
              <a:path w="800" h="1776">
                <a:moveTo>
                  <a:pt x="0" y="1776"/>
                </a:moveTo>
                <a:lnTo>
                  <a:pt x="80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9322" name="Rectangle 58"/>
          <p:cNvSpPr>
            <a:spLocks noChangeArrowheads="1"/>
          </p:cNvSpPr>
          <p:nvPr/>
        </p:nvSpPr>
        <p:spPr bwMode="auto">
          <a:xfrm>
            <a:off x="2895600" y="1379538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79342" name="Group 78"/>
          <p:cNvGrpSpPr>
            <a:grpSpLocks/>
          </p:cNvGrpSpPr>
          <p:nvPr/>
        </p:nvGrpSpPr>
        <p:grpSpPr bwMode="auto">
          <a:xfrm>
            <a:off x="2667000" y="2362200"/>
            <a:ext cx="2273300" cy="4038600"/>
            <a:chOff x="1680" y="1488"/>
            <a:chExt cx="1432" cy="2544"/>
          </a:xfrm>
        </p:grpSpPr>
        <p:sp>
          <p:nvSpPr>
            <p:cNvPr id="779338" name="Freeform 74"/>
            <p:cNvSpPr>
              <a:spLocks/>
            </p:cNvSpPr>
            <p:nvPr/>
          </p:nvSpPr>
          <p:spPr bwMode="auto">
            <a:xfrm>
              <a:off x="1952" y="1488"/>
              <a:ext cx="1160" cy="2544"/>
            </a:xfrm>
            <a:custGeom>
              <a:avLst/>
              <a:gdLst/>
              <a:ahLst/>
              <a:cxnLst>
                <a:cxn ang="0">
                  <a:pos x="0" y="2544"/>
                </a:cxn>
                <a:cxn ang="0">
                  <a:pos x="1160" y="0"/>
                </a:cxn>
              </a:cxnLst>
              <a:rect l="0" t="0" r="r" b="b"/>
              <a:pathLst>
                <a:path w="1160" h="2544">
                  <a:moveTo>
                    <a:pt x="0" y="2544"/>
                  </a:moveTo>
                  <a:lnTo>
                    <a:pt x="1160" y="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9323" name="Rectangle 59"/>
            <p:cNvSpPr>
              <a:spLocks noChangeArrowheads="1"/>
            </p:cNvSpPr>
            <p:nvPr/>
          </p:nvSpPr>
          <p:spPr bwMode="auto">
            <a:xfrm>
              <a:off x="1680" y="3456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sz="4000" b="1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79324" name="Group 60"/>
          <p:cNvGrpSpPr>
            <a:grpSpLocks/>
          </p:cNvGrpSpPr>
          <p:nvPr/>
        </p:nvGrpSpPr>
        <p:grpSpPr bwMode="auto">
          <a:xfrm>
            <a:off x="2273300" y="1608138"/>
            <a:ext cx="609600" cy="482600"/>
            <a:chOff x="240" y="768"/>
            <a:chExt cx="384" cy="304"/>
          </a:xfrm>
        </p:grpSpPr>
        <p:sp>
          <p:nvSpPr>
            <p:cNvPr id="779325" name="Text Box 61"/>
            <p:cNvSpPr txBox="1">
              <a:spLocks noChangeArrowheads="1"/>
            </p:cNvSpPr>
            <p:nvPr/>
          </p:nvSpPr>
          <p:spPr bwMode="auto">
            <a:xfrm>
              <a:off x="240" y="76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79326" name="Oval 62"/>
            <p:cNvSpPr>
              <a:spLocks noChangeArrowheads="1"/>
            </p:cNvSpPr>
            <p:nvPr/>
          </p:nvSpPr>
          <p:spPr bwMode="auto">
            <a:xfrm>
              <a:off x="504" y="102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9341" name="Group 77"/>
          <p:cNvGrpSpPr>
            <a:grpSpLocks/>
          </p:cNvGrpSpPr>
          <p:nvPr/>
        </p:nvGrpSpPr>
        <p:grpSpPr bwMode="auto">
          <a:xfrm>
            <a:off x="2743200" y="2065338"/>
            <a:ext cx="1181100" cy="2811462"/>
            <a:chOff x="1728" y="1301"/>
            <a:chExt cx="744" cy="1771"/>
          </a:xfrm>
        </p:grpSpPr>
        <p:sp>
          <p:nvSpPr>
            <p:cNvPr id="779332" name="Freeform 68"/>
            <p:cNvSpPr>
              <a:spLocks/>
            </p:cNvSpPr>
            <p:nvPr/>
          </p:nvSpPr>
          <p:spPr bwMode="auto">
            <a:xfrm>
              <a:off x="1728" y="1301"/>
              <a:ext cx="352" cy="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2" y="800"/>
                </a:cxn>
              </a:cxnLst>
              <a:rect l="0" t="0" r="r" b="b"/>
              <a:pathLst>
                <a:path w="352" h="800">
                  <a:moveTo>
                    <a:pt x="0" y="0"/>
                  </a:moveTo>
                  <a:lnTo>
                    <a:pt x="352" y="80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9334" name="Freeform 70"/>
            <p:cNvSpPr>
              <a:spLocks/>
            </p:cNvSpPr>
            <p:nvPr/>
          </p:nvSpPr>
          <p:spPr bwMode="auto">
            <a:xfrm>
              <a:off x="2096" y="2133"/>
              <a:ext cx="352" cy="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2" y="800"/>
                </a:cxn>
              </a:cxnLst>
              <a:rect l="0" t="0" r="r" b="b"/>
              <a:pathLst>
                <a:path w="352" h="800">
                  <a:moveTo>
                    <a:pt x="0" y="0"/>
                  </a:moveTo>
                  <a:lnTo>
                    <a:pt x="352" y="80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9328" name="Text Box 64"/>
            <p:cNvSpPr txBox="1">
              <a:spLocks noChangeArrowheads="1"/>
            </p:cNvSpPr>
            <p:nvPr/>
          </p:nvSpPr>
          <p:spPr bwMode="auto">
            <a:xfrm>
              <a:off x="2064" y="278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C</a:t>
              </a:r>
              <a:r>
                <a:rPr lang="en-US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79329" name="Oval 65"/>
            <p:cNvSpPr>
              <a:spLocks noChangeArrowheads="1"/>
            </p:cNvSpPr>
            <p:nvPr/>
          </p:nvSpPr>
          <p:spPr bwMode="auto">
            <a:xfrm>
              <a:off x="2424" y="292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9276" name="Text Box 12"/>
          <p:cNvSpPr txBox="1">
            <a:spLocks noChangeArrowheads="1"/>
          </p:cNvSpPr>
          <p:nvPr/>
        </p:nvSpPr>
        <p:spPr bwMode="auto">
          <a:xfrm>
            <a:off x="2921000" y="340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79273" name="Group 9"/>
          <p:cNvGrpSpPr>
            <a:grpSpLocks/>
          </p:cNvGrpSpPr>
          <p:nvPr/>
        </p:nvGrpSpPr>
        <p:grpSpPr bwMode="auto">
          <a:xfrm flipH="1" flipV="1">
            <a:off x="3352800" y="2357438"/>
            <a:ext cx="1625600" cy="952500"/>
            <a:chOff x="240" y="1800"/>
            <a:chExt cx="1024" cy="600"/>
          </a:xfrm>
        </p:grpSpPr>
        <p:sp>
          <p:nvSpPr>
            <p:cNvPr id="779274" name="Freeform 10"/>
            <p:cNvSpPr>
              <a:spLocks/>
            </p:cNvSpPr>
            <p:nvPr/>
          </p:nvSpPr>
          <p:spPr bwMode="auto">
            <a:xfrm>
              <a:off x="284" y="1800"/>
              <a:ext cx="980" cy="560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980" y="0"/>
                </a:cxn>
              </a:cxnLst>
              <a:rect l="0" t="0" r="r" b="b"/>
              <a:pathLst>
                <a:path w="980" h="560">
                  <a:moveTo>
                    <a:pt x="0" y="560"/>
                  </a:moveTo>
                  <a:lnTo>
                    <a:pt x="98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9275" name="Oval 11"/>
            <p:cNvSpPr>
              <a:spLocks noChangeArrowheads="1"/>
            </p:cNvSpPr>
            <p:nvPr/>
          </p:nvSpPr>
          <p:spPr bwMode="auto">
            <a:xfrm>
              <a:off x="240" y="23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9271" name="Oval 7"/>
          <p:cNvSpPr>
            <a:spLocks noChangeArrowheads="1"/>
          </p:cNvSpPr>
          <p:nvPr/>
        </p:nvSpPr>
        <p:spPr bwMode="auto">
          <a:xfrm>
            <a:off x="3276600" y="3309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79352" name="Group 88"/>
          <p:cNvGrpSpPr>
            <a:grpSpLocks/>
          </p:cNvGrpSpPr>
          <p:nvPr/>
        </p:nvGrpSpPr>
        <p:grpSpPr bwMode="auto">
          <a:xfrm>
            <a:off x="2863850" y="2590800"/>
            <a:ext cx="869950" cy="1489075"/>
            <a:chOff x="1804" y="1632"/>
            <a:chExt cx="548" cy="938"/>
          </a:xfrm>
        </p:grpSpPr>
        <p:grpSp>
          <p:nvGrpSpPr>
            <p:cNvPr id="779347" name="Group 83"/>
            <p:cNvGrpSpPr>
              <a:grpSpLocks/>
            </p:cNvGrpSpPr>
            <p:nvPr/>
          </p:nvGrpSpPr>
          <p:grpSpPr bwMode="auto">
            <a:xfrm rot="-388227">
              <a:off x="1804" y="1632"/>
              <a:ext cx="192" cy="122"/>
              <a:chOff x="1824" y="1632"/>
              <a:chExt cx="134" cy="122"/>
            </a:xfrm>
          </p:grpSpPr>
          <p:sp>
            <p:nvSpPr>
              <p:cNvPr id="779344" name="Line 80"/>
              <p:cNvSpPr>
                <a:spLocks noChangeShapeType="1"/>
              </p:cNvSpPr>
              <p:nvPr/>
            </p:nvSpPr>
            <p:spPr bwMode="auto">
              <a:xfrm flipV="1">
                <a:off x="1824" y="163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345" name="Line 81"/>
              <p:cNvSpPr>
                <a:spLocks noChangeShapeType="1"/>
              </p:cNvSpPr>
              <p:nvPr/>
            </p:nvSpPr>
            <p:spPr bwMode="auto">
              <a:xfrm flipV="1">
                <a:off x="1842" y="167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346" name="Line 82"/>
              <p:cNvSpPr>
                <a:spLocks noChangeShapeType="1"/>
              </p:cNvSpPr>
              <p:nvPr/>
            </p:nvSpPr>
            <p:spPr bwMode="auto">
              <a:xfrm flipV="1">
                <a:off x="1862" y="170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79348" name="Group 84"/>
            <p:cNvGrpSpPr>
              <a:grpSpLocks/>
            </p:cNvGrpSpPr>
            <p:nvPr/>
          </p:nvGrpSpPr>
          <p:grpSpPr bwMode="auto">
            <a:xfrm rot="-388227">
              <a:off x="2160" y="2448"/>
              <a:ext cx="192" cy="122"/>
              <a:chOff x="1824" y="1632"/>
              <a:chExt cx="134" cy="122"/>
            </a:xfrm>
          </p:grpSpPr>
          <p:sp>
            <p:nvSpPr>
              <p:cNvPr id="779349" name="Line 85"/>
              <p:cNvSpPr>
                <a:spLocks noChangeShapeType="1"/>
              </p:cNvSpPr>
              <p:nvPr/>
            </p:nvSpPr>
            <p:spPr bwMode="auto">
              <a:xfrm flipV="1">
                <a:off x="1824" y="163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350" name="Line 86"/>
              <p:cNvSpPr>
                <a:spLocks noChangeShapeType="1"/>
              </p:cNvSpPr>
              <p:nvPr/>
            </p:nvSpPr>
            <p:spPr bwMode="auto">
              <a:xfrm flipV="1">
                <a:off x="1842" y="167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351" name="Line 87"/>
              <p:cNvSpPr>
                <a:spLocks noChangeShapeType="1"/>
              </p:cNvSpPr>
              <p:nvPr/>
            </p:nvSpPr>
            <p:spPr bwMode="auto">
              <a:xfrm flipV="1">
                <a:off x="1862" y="170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9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7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9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500" fill="hold"/>
                                        <p:tgtEl>
                                          <p:spTgt spid="7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77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77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340" grpId="0" animBg="1"/>
      <p:bldP spid="779266" grpId="0"/>
      <p:bldP spid="779270" grpId="0" animBg="1"/>
      <p:bldP spid="779272" grpId="0" animBg="1"/>
      <p:bldP spid="779313" grpId="0"/>
      <p:bldP spid="779314" grpId="1"/>
      <p:bldP spid="7793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97" name="Freeform 37"/>
          <p:cNvSpPr>
            <a:spLocks/>
          </p:cNvSpPr>
          <p:nvPr/>
        </p:nvSpPr>
        <p:spPr bwMode="auto">
          <a:xfrm>
            <a:off x="5727700" y="3378200"/>
            <a:ext cx="1104900" cy="1320800"/>
          </a:xfrm>
          <a:custGeom>
            <a:avLst/>
            <a:gdLst/>
            <a:ahLst/>
            <a:cxnLst>
              <a:cxn ang="0">
                <a:pos x="696" y="736"/>
              </a:cxn>
              <a:cxn ang="0">
                <a:pos x="296" y="0"/>
              </a:cxn>
              <a:cxn ang="0">
                <a:pos x="0" y="800"/>
              </a:cxn>
              <a:cxn ang="0">
                <a:pos x="104" y="800"/>
              </a:cxn>
              <a:cxn ang="0">
                <a:pos x="264" y="832"/>
              </a:cxn>
              <a:cxn ang="0">
                <a:pos x="456" y="832"/>
              </a:cxn>
              <a:cxn ang="0">
                <a:pos x="600" y="784"/>
              </a:cxn>
              <a:cxn ang="0">
                <a:pos x="696" y="736"/>
              </a:cxn>
            </a:cxnLst>
            <a:rect l="0" t="0" r="r" b="b"/>
            <a:pathLst>
              <a:path w="696" h="832">
                <a:moveTo>
                  <a:pt x="696" y="736"/>
                </a:moveTo>
                <a:lnTo>
                  <a:pt x="296" y="0"/>
                </a:lnTo>
                <a:lnTo>
                  <a:pt x="0" y="800"/>
                </a:lnTo>
                <a:lnTo>
                  <a:pt x="104" y="800"/>
                </a:lnTo>
                <a:lnTo>
                  <a:pt x="264" y="832"/>
                </a:lnTo>
                <a:lnTo>
                  <a:pt x="456" y="832"/>
                </a:lnTo>
                <a:lnTo>
                  <a:pt x="600" y="784"/>
                </a:lnTo>
                <a:lnTo>
                  <a:pt x="696" y="73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83362" name="Group 2"/>
          <p:cNvGrpSpPr>
            <a:grpSpLocks/>
          </p:cNvGrpSpPr>
          <p:nvPr/>
        </p:nvGrpSpPr>
        <p:grpSpPr bwMode="auto">
          <a:xfrm>
            <a:off x="6184900" y="3327400"/>
            <a:ext cx="1816100" cy="2882900"/>
            <a:chOff x="1784" y="2576"/>
            <a:chExt cx="1144" cy="1816"/>
          </a:xfrm>
        </p:grpSpPr>
        <p:sp>
          <p:nvSpPr>
            <p:cNvPr id="783363" name="Freeform 3"/>
            <p:cNvSpPr>
              <a:spLocks/>
            </p:cNvSpPr>
            <p:nvPr/>
          </p:nvSpPr>
          <p:spPr bwMode="auto">
            <a:xfrm>
              <a:off x="1784" y="2576"/>
              <a:ext cx="920" cy="1816"/>
            </a:xfrm>
            <a:custGeom>
              <a:avLst/>
              <a:gdLst/>
              <a:ahLst/>
              <a:cxnLst>
                <a:cxn ang="0">
                  <a:pos x="920" y="1816"/>
                </a:cxn>
                <a:cxn ang="0">
                  <a:pos x="0" y="0"/>
                </a:cxn>
              </a:cxnLst>
              <a:rect l="0" t="0" r="r" b="b"/>
              <a:pathLst>
                <a:path w="920" h="1816">
                  <a:moveTo>
                    <a:pt x="920" y="181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99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3364" name="Rectangle 4"/>
            <p:cNvSpPr>
              <a:spLocks noChangeArrowheads="1"/>
            </p:cNvSpPr>
            <p:nvPr/>
          </p:nvSpPr>
          <p:spPr bwMode="auto">
            <a:xfrm>
              <a:off x="2544" y="374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ru-RU" sz="4000" b="1" i="1" baseline="-25000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000" b="1" i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83401" name="Group 41"/>
          <p:cNvGrpSpPr>
            <a:grpSpLocks/>
          </p:cNvGrpSpPr>
          <p:nvPr/>
        </p:nvGrpSpPr>
        <p:grpSpPr bwMode="auto">
          <a:xfrm>
            <a:off x="4572000" y="3340100"/>
            <a:ext cx="1625600" cy="2847975"/>
            <a:chOff x="1920" y="2104"/>
            <a:chExt cx="1024" cy="1794"/>
          </a:xfrm>
        </p:grpSpPr>
        <p:sp>
          <p:nvSpPr>
            <p:cNvPr id="783396" name="Freeform 36"/>
            <p:cNvSpPr>
              <a:spLocks/>
            </p:cNvSpPr>
            <p:nvPr/>
          </p:nvSpPr>
          <p:spPr bwMode="auto">
            <a:xfrm flipH="1">
              <a:off x="2272" y="2104"/>
              <a:ext cx="672" cy="1776"/>
            </a:xfrm>
            <a:custGeom>
              <a:avLst/>
              <a:gdLst/>
              <a:ahLst/>
              <a:cxnLst>
                <a:cxn ang="0">
                  <a:pos x="920" y="1816"/>
                </a:cxn>
                <a:cxn ang="0">
                  <a:pos x="0" y="0"/>
                </a:cxn>
              </a:cxnLst>
              <a:rect l="0" t="0" r="r" b="b"/>
              <a:pathLst>
                <a:path w="920" h="1816">
                  <a:moveTo>
                    <a:pt x="920" y="181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99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3400" name="Rectangle 40"/>
            <p:cNvSpPr>
              <a:spLocks noChangeArrowheads="1"/>
            </p:cNvSpPr>
            <p:nvPr/>
          </p:nvSpPr>
          <p:spPr bwMode="auto">
            <a:xfrm>
              <a:off x="1920" y="3456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sz="4000" b="1" i="1" baseline="-25000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000" b="1" i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83398" name="Freeform 38"/>
          <p:cNvSpPr>
            <a:spLocks/>
          </p:cNvSpPr>
          <p:nvPr/>
        </p:nvSpPr>
        <p:spPr bwMode="auto">
          <a:xfrm>
            <a:off x="5638800" y="2044700"/>
            <a:ext cx="1041400" cy="13208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344" y="832"/>
              </a:cxn>
              <a:cxn ang="0">
                <a:pos x="656" y="32"/>
              </a:cxn>
              <a:cxn ang="0">
                <a:pos x="432" y="0"/>
              </a:cxn>
              <a:cxn ang="0">
                <a:pos x="240" y="0"/>
              </a:cxn>
              <a:cxn ang="0">
                <a:pos x="96" y="48"/>
              </a:cxn>
              <a:cxn ang="0">
                <a:pos x="0" y="96"/>
              </a:cxn>
            </a:cxnLst>
            <a:rect l="0" t="0" r="r" b="b"/>
            <a:pathLst>
              <a:path w="656" h="832">
                <a:moveTo>
                  <a:pt x="0" y="96"/>
                </a:moveTo>
                <a:lnTo>
                  <a:pt x="344" y="832"/>
                </a:lnTo>
                <a:lnTo>
                  <a:pt x="656" y="32"/>
                </a:lnTo>
                <a:lnTo>
                  <a:pt x="432" y="0"/>
                </a:lnTo>
                <a:lnTo>
                  <a:pt x="240" y="0"/>
                </a:lnTo>
                <a:lnTo>
                  <a:pt x="96" y="48"/>
                </a:lnTo>
                <a:lnTo>
                  <a:pt x="0" y="9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3394" name="Freeform 34"/>
          <p:cNvSpPr>
            <a:spLocks/>
          </p:cNvSpPr>
          <p:nvPr/>
        </p:nvSpPr>
        <p:spPr bwMode="auto">
          <a:xfrm flipH="1">
            <a:off x="6197600" y="533400"/>
            <a:ext cx="1066800" cy="2819400"/>
          </a:xfrm>
          <a:custGeom>
            <a:avLst/>
            <a:gdLst/>
            <a:ahLst/>
            <a:cxnLst>
              <a:cxn ang="0">
                <a:pos x="920" y="1816"/>
              </a:cxn>
              <a:cxn ang="0">
                <a:pos x="0" y="0"/>
              </a:cxn>
            </a:cxnLst>
            <a:rect l="0" t="0" r="r" b="b"/>
            <a:pathLst>
              <a:path w="920" h="1816">
                <a:moveTo>
                  <a:pt x="920" y="181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3365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396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>
                <a:solidFill>
                  <a:schemeClr val="tx2"/>
                </a:solidFill>
                <a:latin typeface="Arial" charset="0"/>
              </a:rPr>
              <a:t>Если центр симметрии </a:t>
            </a:r>
          </a:p>
          <a:p>
            <a:r>
              <a:rPr lang="ru-RU" sz="2200">
                <a:solidFill>
                  <a:schemeClr val="tx2"/>
                </a:solidFill>
                <a:latin typeface="Arial" charset="0"/>
              </a:rPr>
              <a:t>в вершине угла, то при симметрии угол отобразится на …</a:t>
            </a:r>
          </a:p>
        </p:txBody>
      </p:sp>
      <p:grpSp>
        <p:nvGrpSpPr>
          <p:cNvPr id="783376" name="Group 16"/>
          <p:cNvGrpSpPr>
            <a:grpSpLocks/>
          </p:cNvGrpSpPr>
          <p:nvPr/>
        </p:nvGrpSpPr>
        <p:grpSpPr bwMode="auto">
          <a:xfrm>
            <a:off x="4724400" y="457200"/>
            <a:ext cx="1511300" cy="2921000"/>
            <a:chOff x="864" y="768"/>
            <a:chExt cx="952" cy="1840"/>
          </a:xfrm>
        </p:grpSpPr>
        <p:sp>
          <p:nvSpPr>
            <p:cNvPr id="783377" name="Freeform 17"/>
            <p:cNvSpPr>
              <a:spLocks/>
            </p:cNvSpPr>
            <p:nvPr/>
          </p:nvSpPr>
          <p:spPr bwMode="auto">
            <a:xfrm>
              <a:off x="864" y="768"/>
              <a:ext cx="920" cy="1816"/>
            </a:xfrm>
            <a:custGeom>
              <a:avLst/>
              <a:gdLst/>
              <a:ahLst/>
              <a:cxnLst>
                <a:cxn ang="0">
                  <a:pos x="920" y="1816"/>
                </a:cxn>
                <a:cxn ang="0">
                  <a:pos x="0" y="0"/>
                </a:cxn>
              </a:cxnLst>
              <a:rect l="0" t="0" r="r" b="b"/>
              <a:pathLst>
                <a:path w="920" h="1816">
                  <a:moveTo>
                    <a:pt x="920" y="181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3378" name="Oval 18"/>
            <p:cNvSpPr>
              <a:spLocks noChangeArrowheads="1"/>
            </p:cNvSpPr>
            <p:nvPr/>
          </p:nvSpPr>
          <p:spPr bwMode="auto">
            <a:xfrm>
              <a:off x="1768" y="25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4648200" y="8382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6629400" y="6096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3375" name="Text Box 15"/>
          <p:cNvSpPr txBox="1">
            <a:spLocks noChangeArrowheads="1"/>
          </p:cNvSpPr>
          <p:nvPr/>
        </p:nvSpPr>
        <p:spPr bwMode="auto">
          <a:xfrm>
            <a:off x="61722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8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8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97" grpId="0" animBg="1"/>
      <p:bldP spid="78339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Freeform 2"/>
          <p:cNvSpPr>
            <a:spLocks/>
          </p:cNvSpPr>
          <p:nvPr/>
        </p:nvSpPr>
        <p:spPr bwMode="auto">
          <a:xfrm>
            <a:off x="4546600" y="2019300"/>
            <a:ext cx="1892300" cy="1739900"/>
          </a:xfrm>
          <a:custGeom>
            <a:avLst/>
            <a:gdLst/>
            <a:ahLst/>
            <a:cxnLst>
              <a:cxn ang="0">
                <a:pos x="1192" y="1096"/>
              </a:cxn>
              <a:cxn ang="0">
                <a:pos x="632" y="0"/>
              </a:cxn>
              <a:cxn ang="0">
                <a:pos x="24" y="840"/>
              </a:cxn>
              <a:cxn ang="0">
                <a:pos x="0" y="1024"/>
              </a:cxn>
              <a:cxn ang="0">
                <a:pos x="160" y="1008"/>
              </a:cxn>
              <a:cxn ang="0">
                <a:pos x="280" y="1096"/>
              </a:cxn>
              <a:cxn ang="0">
                <a:pos x="560" y="1096"/>
              </a:cxn>
              <a:cxn ang="0">
                <a:pos x="848" y="1088"/>
              </a:cxn>
              <a:cxn ang="0">
                <a:pos x="1192" y="1096"/>
              </a:cxn>
            </a:cxnLst>
            <a:rect l="0" t="0" r="r" b="b"/>
            <a:pathLst>
              <a:path w="1192" h="1096">
                <a:moveTo>
                  <a:pt x="1192" y="1096"/>
                </a:moveTo>
                <a:lnTo>
                  <a:pt x="632" y="0"/>
                </a:lnTo>
                <a:lnTo>
                  <a:pt x="24" y="840"/>
                </a:lnTo>
                <a:lnTo>
                  <a:pt x="0" y="1024"/>
                </a:lnTo>
                <a:lnTo>
                  <a:pt x="160" y="1008"/>
                </a:lnTo>
                <a:lnTo>
                  <a:pt x="280" y="1096"/>
                </a:lnTo>
                <a:lnTo>
                  <a:pt x="560" y="1096"/>
                </a:lnTo>
                <a:lnTo>
                  <a:pt x="848" y="1088"/>
                </a:lnTo>
                <a:lnTo>
                  <a:pt x="1192" y="109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5417" name="Freeform 9"/>
          <p:cNvSpPr>
            <a:spLocks/>
          </p:cNvSpPr>
          <p:nvPr/>
        </p:nvSpPr>
        <p:spPr bwMode="auto">
          <a:xfrm>
            <a:off x="5854700" y="2095500"/>
            <a:ext cx="1536700" cy="1384300"/>
          </a:xfrm>
          <a:custGeom>
            <a:avLst/>
            <a:gdLst/>
            <a:ahLst/>
            <a:cxnLst>
              <a:cxn ang="0">
                <a:pos x="8" y="344"/>
              </a:cxn>
              <a:cxn ang="0">
                <a:pos x="304" y="872"/>
              </a:cxn>
              <a:cxn ang="0">
                <a:pos x="512" y="576"/>
              </a:cxn>
              <a:cxn ang="0">
                <a:pos x="656" y="400"/>
              </a:cxn>
              <a:cxn ang="0">
                <a:pos x="968" y="0"/>
              </a:cxn>
              <a:cxn ang="0">
                <a:pos x="592" y="272"/>
              </a:cxn>
              <a:cxn ang="0">
                <a:pos x="400" y="136"/>
              </a:cxn>
              <a:cxn ang="0">
                <a:pos x="296" y="176"/>
              </a:cxn>
              <a:cxn ang="0">
                <a:pos x="0" y="272"/>
              </a:cxn>
              <a:cxn ang="0">
                <a:pos x="40" y="328"/>
              </a:cxn>
              <a:cxn ang="0">
                <a:pos x="8" y="344"/>
              </a:cxn>
            </a:cxnLst>
            <a:rect l="0" t="0" r="r" b="b"/>
            <a:pathLst>
              <a:path w="968" h="872">
                <a:moveTo>
                  <a:pt x="8" y="344"/>
                </a:moveTo>
                <a:lnTo>
                  <a:pt x="304" y="872"/>
                </a:lnTo>
                <a:lnTo>
                  <a:pt x="512" y="576"/>
                </a:lnTo>
                <a:lnTo>
                  <a:pt x="656" y="400"/>
                </a:lnTo>
                <a:lnTo>
                  <a:pt x="968" y="0"/>
                </a:lnTo>
                <a:lnTo>
                  <a:pt x="592" y="272"/>
                </a:lnTo>
                <a:lnTo>
                  <a:pt x="400" y="136"/>
                </a:lnTo>
                <a:lnTo>
                  <a:pt x="296" y="176"/>
                </a:lnTo>
                <a:lnTo>
                  <a:pt x="0" y="272"/>
                </a:lnTo>
                <a:lnTo>
                  <a:pt x="40" y="328"/>
                </a:lnTo>
                <a:lnTo>
                  <a:pt x="8" y="34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85435" name="Group 27"/>
          <p:cNvGrpSpPr>
            <a:grpSpLocks/>
          </p:cNvGrpSpPr>
          <p:nvPr/>
        </p:nvGrpSpPr>
        <p:grpSpPr bwMode="auto">
          <a:xfrm>
            <a:off x="4864100" y="609600"/>
            <a:ext cx="1511300" cy="2921000"/>
            <a:chOff x="864" y="768"/>
            <a:chExt cx="952" cy="1840"/>
          </a:xfrm>
        </p:grpSpPr>
        <p:sp>
          <p:nvSpPr>
            <p:cNvPr id="785436" name="Freeform 28"/>
            <p:cNvSpPr>
              <a:spLocks/>
            </p:cNvSpPr>
            <p:nvPr/>
          </p:nvSpPr>
          <p:spPr bwMode="auto">
            <a:xfrm>
              <a:off x="864" y="768"/>
              <a:ext cx="920" cy="1816"/>
            </a:xfrm>
            <a:custGeom>
              <a:avLst/>
              <a:gdLst/>
              <a:ahLst/>
              <a:cxnLst>
                <a:cxn ang="0">
                  <a:pos x="920" y="1816"/>
                </a:cxn>
                <a:cxn ang="0">
                  <a:pos x="0" y="0"/>
                </a:cxn>
              </a:cxnLst>
              <a:rect l="0" t="0" r="r" b="b"/>
              <a:pathLst>
                <a:path w="920" h="1816">
                  <a:moveTo>
                    <a:pt x="920" y="181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5437" name="Oval 29"/>
            <p:cNvSpPr>
              <a:spLocks noChangeArrowheads="1"/>
            </p:cNvSpPr>
            <p:nvPr/>
          </p:nvSpPr>
          <p:spPr bwMode="auto">
            <a:xfrm>
              <a:off x="1768" y="25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85438" name="Rectangle 30"/>
          <p:cNvSpPr>
            <a:spLocks noChangeArrowheads="1"/>
          </p:cNvSpPr>
          <p:nvPr/>
        </p:nvSpPr>
        <p:spPr bwMode="auto">
          <a:xfrm>
            <a:off x="5080000" y="53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5439" name="Text Box 31"/>
          <p:cNvSpPr txBox="1">
            <a:spLocks noChangeArrowheads="1"/>
          </p:cNvSpPr>
          <p:nvPr/>
        </p:nvSpPr>
        <p:spPr bwMode="auto">
          <a:xfrm>
            <a:off x="304800" y="838200"/>
            <a:ext cx="3962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>
                <a:solidFill>
                  <a:schemeClr val="tx2"/>
                </a:solidFill>
                <a:latin typeface="Arial" charset="0"/>
              </a:rPr>
              <a:t>Если центр симметрии принадлежит стороне угла, то при симметрии …</a:t>
            </a:r>
          </a:p>
        </p:txBody>
      </p:sp>
      <p:grpSp>
        <p:nvGrpSpPr>
          <p:cNvPr id="785440" name="Group 32"/>
          <p:cNvGrpSpPr>
            <a:grpSpLocks/>
          </p:cNvGrpSpPr>
          <p:nvPr/>
        </p:nvGrpSpPr>
        <p:grpSpPr bwMode="auto">
          <a:xfrm>
            <a:off x="5702300" y="2286000"/>
            <a:ext cx="609600" cy="533400"/>
            <a:chOff x="3072" y="1632"/>
            <a:chExt cx="384" cy="336"/>
          </a:xfrm>
        </p:grpSpPr>
        <p:sp>
          <p:nvSpPr>
            <p:cNvPr id="785441" name="Oval 33"/>
            <p:cNvSpPr>
              <a:spLocks noChangeArrowheads="1"/>
            </p:cNvSpPr>
            <p:nvPr/>
          </p:nvSpPr>
          <p:spPr bwMode="auto">
            <a:xfrm>
              <a:off x="3208" y="1920"/>
              <a:ext cx="48" cy="4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5442" name="Text Box 34"/>
            <p:cNvSpPr txBox="1">
              <a:spLocks noChangeArrowheads="1"/>
            </p:cNvSpPr>
            <p:nvPr/>
          </p:nvSpPr>
          <p:spPr bwMode="auto">
            <a:xfrm>
              <a:off x="3072" y="163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</a:t>
              </a:r>
              <a:endParaRPr lang="ru-RU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785445" name="Freeform 37"/>
          <p:cNvSpPr>
            <a:spLocks/>
          </p:cNvSpPr>
          <p:nvPr/>
        </p:nvSpPr>
        <p:spPr bwMode="auto">
          <a:xfrm>
            <a:off x="6337300" y="1219200"/>
            <a:ext cx="1676400" cy="2260600"/>
          </a:xfrm>
          <a:custGeom>
            <a:avLst/>
            <a:gdLst/>
            <a:ahLst/>
            <a:cxnLst>
              <a:cxn ang="0">
                <a:pos x="0" y="1424"/>
              </a:cxn>
              <a:cxn ang="0">
                <a:pos x="1056" y="0"/>
              </a:cxn>
            </a:cxnLst>
            <a:rect l="0" t="0" r="r" b="b"/>
            <a:pathLst>
              <a:path w="1056" h="1424">
                <a:moveTo>
                  <a:pt x="0" y="1424"/>
                </a:moveTo>
                <a:lnTo>
                  <a:pt x="1056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5446" name="Rectangle 38"/>
          <p:cNvSpPr>
            <a:spLocks noChangeArrowheads="1"/>
          </p:cNvSpPr>
          <p:nvPr/>
        </p:nvSpPr>
        <p:spPr bwMode="auto">
          <a:xfrm>
            <a:off x="7150100" y="990600"/>
            <a:ext cx="579438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85455" name="Group 47"/>
          <p:cNvGrpSpPr>
            <a:grpSpLocks/>
          </p:cNvGrpSpPr>
          <p:nvPr/>
        </p:nvGrpSpPr>
        <p:grpSpPr bwMode="auto">
          <a:xfrm>
            <a:off x="3124200" y="1981200"/>
            <a:ext cx="2438400" cy="2530475"/>
            <a:chOff x="1968" y="1248"/>
            <a:chExt cx="1536" cy="1594"/>
          </a:xfrm>
        </p:grpSpPr>
        <p:sp>
          <p:nvSpPr>
            <p:cNvPr id="785450" name="Freeform 42"/>
            <p:cNvSpPr>
              <a:spLocks/>
            </p:cNvSpPr>
            <p:nvPr/>
          </p:nvSpPr>
          <p:spPr bwMode="auto">
            <a:xfrm>
              <a:off x="2448" y="1248"/>
              <a:ext cx="1056" cy="1424"/>
            </a:xfrm>
            <a:custGeom>
              <a:avLst/>
              <a:gdLst/>
              <a:ahLst/>
              <a:cxnLst>
                <a:cxn ang="0">
                  <a:pos x="0" y="1424"/>
                </a:cxn>
                <a:cxn ang="0">
                  <a:pos x="1056" y="0"/>
                </a:cxn>
              </a:cxnLst>
              <a:rect l="0" t="0" r="r" b="b"/>
              <a:pathLst>
                <a:path w="1056" h="1424">
                  <a:moveTo>
                    <a:pt x="0" y="1424"/>
                  </a:moveTo>
                  <a:lnTo>
                    <a:pt x="1056" y="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5451" name="Rectangle 43"/>
            <p:cNvSpPr>
              <a:spLocks noChangeArrowheads="1"/>
            </p:cNvSpPr>
            <p:nvPr/>
          </p:nvSpPr>
          <p:spPr bwMode="auto">
            <a:xfrm>
              <a:off x="1968" y="2400"/>
              <a:ext cx="473" cy="44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  <a:r>
                <a:rPr lang="en-US" sz="4000" b="1" i="1" baseline="-25000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0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85454" name="Group 46"/>
          <p:cNvGrpSpPr>
            <a:grpSpLocks/>
          </p:cNvGrpSpPr>
          <p:nvPr/>
        </p:nvGrpSpPr>
        <p:grpSpPr bwMode="auto">
          <a:xfrm>
            <a:off x="5575300" y="2019300"/>
            <a:ext cx="2124075" cy="3101975"/>
            <a:chOff x="3512" y="1272"/>
            <a:chExt cx="1338" cy="1954"/>
          </a:xfrm>
        </p:grpSpPr>
        <p:sp>
          <p:nvSpPr>
            <p:cNvPr id="785448" name="Freeform 40"/>
            <p:cNvSpPr>
              <a:spLocks/>
            </p:cNvSpPr>
            <p:nvPr/>
          </p:nvSpPr>
          <p:spPr bwMode="auto">
            <a:xfrm flipH="1" flipV="1">
              <a:off x="3512" y="1272"/>
              <a:ext cx="920" cy="1816"/>
            </a:xfrm>
            <a:custGeom>
              <a:avLst/>
              <a:gdLst/>
              <a:ahLst/>
              <a:cxnLst>
                <a:cxn ang="0">
                  <a:pos x="920" y="1816"/>
                </a:cxn>
                <a:cxn ang="0">
                  <a:pos x="0" y="0"/>
                </a:cxn>
              </a:cxnLst>
              <a:rect l="0" t="0" r="r" b="b"/>
              <a:pathLst>
                <a:path w="920" h="1816">
                  <a:moveTo>
                    <a:pt x="920" y="181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5452" name="Rectangle 44"/>
            <p:cNvSpPr>
              <a:spLocks noChangeArrowheads="1"/>
            </p:cNvSpPr>
            <p:nvPr/>
          </p:nvSpPr>
          <p:spPr bwMode="auto">
            <a:xfrm>
              <a:off x="4368" y="2784"/>
              <a:ext cx="482" cy="44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n</a:t>
              </a:r>
              <a:r>
                <a:rPr lang="en-US" sz="4000" b="1" i="1" baseline="-25000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0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85453" name="Oval 45"/>
          <p:cNvSpPr>
            <a:spLocks noChangeArrowheads="1"/>
          </p:cNvSpPr>
          <p:nvPr/>
        </p:nvSpPr>
        <p:spPr bwMode="auto">
          <a:xfrm flipH="1" flipV="1">
            <a:off x="6299200" y="3454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54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4167 -0.10926 L -0.08473 -0.22037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785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8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8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0" grpId="0" animBg="1"/>
      <p:bldP spid="785453" grpId="0" animBg="1"/>
      <p:bldP spid="7854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Freeform 3"/>
          <p:cNvSpPr>
            <a:spLocks/>
          </p:cNvSpPr>
          <p:nvPr/>
        </p:nvSpPr>
        <p:spPr bwMode="auto">
          <a:xfrm>
            <a:off x="4914900" y="342900"/>
            <a:ext cx="3136900" cy="31369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896" y="1976"/>
              </a:cxn>
              <a:cxn ang="0">
                <a:pos x="1104" y="1680"/>
              </a:cxn>
              <a:cxn ang="0">
                <a:pos x="1248" y="1504"/>
              </a:cxn>
              <a:cxn ang="0">
                <a:pos x="1560" y="1104"/>
              </a:cxn>
              <a:cxn ang="0">
                <a:pos x="1976" y="496"/>
              </a:cxn>
              <a:cxn ang="0">
                <a:pos x="1752" y="240"/>
              </a:cxn>
              <a:cxn ang="0">
                <a:pos x="1272" y="80"/>
              </a:cxn>
              <a:cxn ang="0">
                <a:pos x="792" y="0"/>
              </a:cxn>
              <a:cxn ang="0">
                <a:pos x="464" y="48"/>
              </a:cxn>
              <a:cxn ang="0">
                <a:pos x="0" y="216"/>
              </a:cxn>
            </a:cxnLst>
            <a:rect l="0" t="0" r="r" b="b"/>
            <a:pathLst>
              <a:path w="1976" h="1976">
                <a:moveTo>
                  <a:pt x="0" y="216"/>
                </a:moveTo>
                <a:lnTo>
                  <a:pt x="896" y="1976"/>
                </a:lnTo>
                <a:lnTo>
                  <a:pt x="1104" y="1680"/>
                </a:lnTo>
                <a:lnTo>
                  <a:pt x="1248" y="1504"/>
                </a:lnTo>
                <a:lnTo>
                  <a:pt x="1560" y="1104"/>
                </a:lnTo>
                <a:lnTo>
                  <a:pt x="1976" y="496"/>
                </a:lnTo>
                <a:lnTo>
                  <a:pt x="1752" y="240"/>
                </a:lnTo>
                <a:lnTo>
                  <a:pt x="1272" y="80"/>
                </a:lnTo>
                <a:lnTo>
                  <a:pt x="792" y="0"/>
                </a:lnTo>
                <a:lnTo>
                  <a:pt x="464" y="48"/>
                </a:lnTo>
                <a:lnTo>
                  <a:pt x="0" y="216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64000"/>
                </a:srgbClr>
              </a:gs>
              <a:gs pos="100000">
                <a:schemeClr val="bg1">
                  <a:alpha val="49001"/>
                </a:schemeClr>
              </a:gs>
            </a:gsLst>
            <a:path path="rect">
              <a:fillToRect t="100000" r="100000"/>
            </a:path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5669" name="Freeform 21"/>
          <p:cNvSpPr>
            <a:spLocks/>
          </p:cNvSpPr>
          <p:nvPr/>
        </p:nvSpPr>
        <p:spPr bwMode="auto">
          <a:xfrm>
            <a:off x="6337300" y="1219200"/>
            <a:ext cx="1676400" cy="2260600"/>
          </a:xfrm>
          <a:custGeom>
            <a:avLst/>
            <a:gdLst/>
            <a:ahLst/>
            <a:cxnLst>
              <a:cxn ang="0">
                <a:pos x="0" y="1424"/>
              </a:cxn>
              <a:cxn ang="0">
                <a:pos x="1056" y="0"/>
              </a:cxn>
            </a:cxnLst>
            <a:rect l="0" t="0" r="r" b="b"/>
            <a:pathLst>
              <a:path w="1056" h="1424">
                <a:moveTo>
                  <a:pt x="0" y="1424"/>
                </a:moveTo>
                <a:lnTo>
                  <a:pt x="1056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95661" name="Group 13"/>
          <p:cNvGrpSpPr>
            <a:grpSpLocks/>
          </p:cNvGrpSpPr>
          <p:nvPr/>
        </p:nvGrpSpPr>
        <p:grpSpPr bwMode="auto">
          <a:xfrm>
            <a:off x="4864100" y="609600"/>
            <a:ext cx="1511300" cy="2921000"/>
            <a:chOff x="864" y="768"/>
            <a:chExt cx="952" cy="1840"/>
          </a:xfrm>
        </p:grpSpPr>
        <p:sp>
          <p:nvSpPr>
            <p:cNvPr id="795662" name="Freeform 14"/>
            <p:cNvSpPr>
              <a:spLocks/>
            </p:cNvSpPr>
            <p:nvPr/>
          </p:nvSpPr>
          <p:spPr bwMode="auto">
            <a:xfrm>
              <a:off x="864" y="768"/>
              <a:ext cx="920" cy="1816"/>
            </a:xfrm>
            <a:custGeom>
              <a:avLst/>
              <a:gdLst/>
              <a:ahLst/>
              <a:cxnLst>
                <a:cxn ang="0">
                  <a:pos x="920" y="1816"/>
                </a:cxn>
                <a:cxn ang="0">
                  <a:pos x="0" y="0"/>
                </a:cxn>
              </a:cxnLst>
              <a:rect l="0" t="0" r="r" b="b"/>
              <a:pathLst>
                <a:path w="920" h="1816">
                  <a:moveTo>
                    <a:pt x="920" y="181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5663" name="Oval 15"/>
            <p:cNvSpPr>
              <a:spLocks noChangeArrowheads="1"/>
            </p:cNvSpPr>
            <p:nvPr/>
          </p:nvSpPr>
          <p:spPr bwMode="auto">
            <a:xfrm>
              <a:off x="1768" y="25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95664" name="Rectangle 16"/>
          <p:cNvSpPr>
            <a:spLocks noChangeArrowheads="1"/>
          </p:cNvSpPr>
          <p:nvPr/>
        </p:nvSpPr>
        <p:spPr bwMode="auto">
          <a:xfrm>
            <a:off x="5080000" y="53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5665" name="Text Box 17"/>
          <p:cNvSpPr txBox="1">
            <a:spLocks noChangeArrowheads="1"/>
          </p:cNvSpPr>
          <p:nvPr/>
        </p:nvSpPr>
        <p:spPr bwMode="auto">
          <a:xfrm>
            <a:off x="304800" y="838200"/>
            <a:ext cx="396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>
                <a:solidFill>
                  <a:schemeClr val="tx2"/>
                </a:solidFill>
                <a:latin typeface="Arial" charset="0"/>
              </a:rPr>
              <a:t>Если центр симметрии расположен во внутренней области угла, то при симметрии …</a:t>
            </a:r>
          </a:p>
        </p:txBody>
      </p:sp>
      <p:sp>
        <p:nvSpPr>
          <p:cNvPr id="795670" name="Rectangle 22"/>
          <p:cNvSpPr>
            <a:spLocks noChangeArrowheads="1"/>
          </p:cNvSpPr>
          <p:nvPr/>
        </p:nvSpPr>
        <p:spPr bwMode="auto">
          <a:xfrm>
            <a:off x="7150100" y="990600"/>
            <a:ext cx="579438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5650" name="Freeform 2"/>
          <p:cNvSpPr>
            <a:spLocks/>
          </p:cNvSpPr>
          <p:nvPr/>
        </p:nvSpPr>
        <p:spPr bwMode="auto">
          <a:xfrm>
            <a:off x="5016500" y="1778000"/>
            <a:ext cx="3251200" cy="3429000"/>
          </a:xfrm>
          <a:custGeom>
            <a:avLst/>
            <a:gdLst/>
            <a:ahLst/>
            <a:cxnLst>
              <a:cxn ang="0">
                <a:pos x="2048" y="1952"/>
              </a:cxn>
              <a:cxn ang="0">
                <a:pos x="1056" y="0"/>
              </a:cxn>
              <a:cxn ang="0">
                <a:pos x="0" y="1424"/>
              </a:cxn>
              <a:cxn ang="0">
                <a:pos x="136" y="1784"/>
              </a:cxn>
              <a:cxn ang="0">
                <a:pos x="288" y="2160"/>
              </a:cxn>
              <a:cxn ang="0">
                <a:pos x="640" y="2096"/>
              </a:cxn>
              <a:cxn ang="0">
                <a:pos x="1056" y="2040"/>
              </a:cxn>
              <a:cxn ang="0">
                <a:pos x="1744" y="2112"/>
              </a:cxn>
              <a:cxn ang="0">
                <a:pos x="2048" y="1952"/>
              </a:cxn>
            </a:cxnLst>
            <a:rect l="0" t="0" r="r" b="b"/>
            <a:pathLst>
              <a:path w="2048" h="2160">
                <a:moveTo>
                  <a:pt x="2048" y="1952"/>
                </a:moveTo>
                <a:lnTo>
                  <a:pt x="1056" y="0"/>
                </a:lnTo>
                <a:lnTo>
                  <a:pt x="0" y="1424"/>
                </a:lnTo>
                <a:lnTo>
                  <a:pt x="136" y="1784"/>
                </a:lnTo>
                <a:lnTo>
                  <a:pt x="288" y="2160"/>
                </a:lnTo>
                <a:lnTo>
                  <a:pt x="640" y="2096"/>
                </a:lnTo>
                <a:lnTo>
                  <a:pt x="1056" y="2040"/>
                </a:lnTo>
                <a:lnTo>
                  <a:pt x="1744" y="2112"/>
                </a:lnTo>
                <a:lnTo>
                  <a:pt x="2048" y="1952"/>
                </a:lnTo>
                <a:close/>
              </a:path>
            </a:pathLst>
          </a:custGeom>
          <a:gradFill rotWithShape="1">
            <a:gsLst>
              <a:gs pos="0">
                <a:srgbClr val="6600CC">
                  <a:alpha val="50000"/>
                </a:srgbClr>
              </a:gs>
              <a:gs pos="100000">
                <a:schemeClr val="bg1">
                  <a:alpha val="45000"/>
                </a:schemeClr>
              </a:gs>
            </a:gsLst>
            <a:path path="rect">
              <a:fillToRect r="100000" b="100000"/>
            </a:path>
          </a:gradFill>
          <a:ln w="952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95671" name="Group 23"/>
          <p:cNvGrpSpPr>
            <a:grpSpLocks/>
          </p:cNvGrpSpPr>
          <p:nvPr/>
        </p:nvGrpSpPr>
        <p:grpSpPr bwMode="auto">
          <a:xfrm>
            <a:off x="4254500" y="1749425"/>
            <a:ext cx="2438400" cy="2530475"/>
            <a:chOff x="1968" y="1248"/>
            <a:chExt cx="1536" cy="1594"/>
          </a:xfrm>
        </p:grpSpPr>
        <p:sp>
          <p:nvSpPr>
            <p:cNvPr id="795672" name="Freeform 24"/>
            <p:cNvSpPr>
              <a:spLocks/>
            </p:cNvSpPr>
            <p:nvPr/>
          </p:nvSpPr>
          <p:spPr bwMode="auto">
            <a:xfrm>
              <a:off x="2448" y="1248"/>
              <a:ext cx="1056" cy="1424"/>
            </a:xfrm>
            <a:custGeom>
              <a:avLst/>
              <a:gdLst/>
              <a:ahLst/>
              <a:cxnLst>
                <a:cxn ang="0">
                  <a:pos x="0" y="1424"/>
                </a:cxn>
                <a:cxn ang="0">
                  <a:pos x="1056" y="0"/>
                </a:cxn>
              </a:cxnLst>
              <a:rect l="0" t="0" r="r" b="b"/>
              <a:pathLst>
                <a:path w="1056" h="1424">
                  <a:moveTo>
                    <a:pt x="0" y="1424"/>
                  </a:moveTo>
                  <a:lnTo>
                    <a:pt x="1056" y="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5673" name="Rectangle 25"/>
            <p:cNvSpPr>
              <a:spLocks noChangeArrowheads="1"/>
            </p:cNvSpPr>
            <p:nvPr/>
          </p:nvSpPr>
          <p:spPr bwMode="auto">
            <a:xfrm>
              <a:off x="1968" y="2400"/>
              <a:ext cx="473" cy="44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  <a:r>
                <a:rPr lang="en-US" sz="4000" b="1" i="1" baseline="-25000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0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95674" name="Group 26"/>
          <p:cNvGrpSpPr>
            <a:grpSpLocks/>
          </p:cNvGrpSpPr>
          <p:nvPr/>
        </p:nvGrpSpPr>
        <p:grpSpPr bwMode="auto">
          <a:xfrm>
            <a:off x="6705600" y="1752600"/>
            <a:ext cx="2124075" cy="3101975"/>
            <a:chOff x="3512" y="1272"/>
            <a:chExt cx="1338" cy="1954"/>
          </a:xfrm>
        </p:grpSpPr>
        <p:sp>
          <p:nvSpPr>
            <p:cNvPr id="795675" name="Freeform 27"/>
            <p:cNvSpPr>
              <a:spLocks/>
            </p:cNvSpPr>
            <p:nvPr/>
          </p:nvSpPr>
          <p:spPr bwMode="auto">
            <a:xfrm flipH="1" flipV="1">
              <a:off x="3512" y="1272"/>
              <a:ext cx="920" cy="1816"/>
            </a:xfrm>
            <a:custGeom>
              <a:avLst/>
              <a:gdLst/>
              <a:ahLst/>
              <a:cxnLst>
                <a:cxn ang="0">
                  <a:pos x="920" y="1816"/>
                </a:cxn>
                <a:cxn ang="0">
                  <a:pos x="0" y="0"/>
                </a:cxn>
              </a:cxnLst>
              <a:rect l="0" t="0" r="r" b="b"/>
              <a:pathLst>
                <a:path w="920" h="1816">
                  <a:moveTo>
                    <a:pt x="920" y="181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5676" name="Rectangle 28"/>
            <p:cNvSpPr>
              <a:spLocks noChangeArrowheads="1"/>
            </p:cNvSpPr>
            <p:nvPr/>
          </p:nvSpPr>
          <p:spPr bwMode="auto">
            <a:xfrm>
              <a:off x="4368" y="2784"/>
              <a:ext cx="482" cy="44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n</a:t>
              </a:r>
              <a:r>
                <a:rPr lang="en-US" sz="4000" b="1" i="1" baseline="-25000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40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95680" name="Group 32"/>
          <p:cNvGrpSpPr>
            <a:grpSpLocks/>
          </p:cNvGrpSpPr>
          <p:nvPr/>
        </p:nvGrpSpPr>
        <p:grpSpPr bwMode="auto">
          <a:xfrm>
            <a:off x="6400800" y="2362200"/>
            <a:ext cx="609600" cy="457200"/>
            <a:chOff x="4032" y="1488"/>
            <a:chExt cx="384" cy="288"/>
          </a:xfrm>
        </p:grpSpPr>
        <p:sp>
          <p:nvSpPr>
            <p:cNvPr id="795667" name="Oval 19"/>
            <p:cNvSpPr>
              <a:spLocks noChangeArrowheads="1"/>
            </p:cNvSpPr>
            <p:nvPr/>
          </p:nvSpPr>
          <p:spPr bwMode="auto">
            <a:xfrm>
              <a:off x="4072" y="1632"/>
              <a:ext cx="48" cy="4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5668" name="Text Box 20"/>
            <p:cNvSpPr txBox="1">
              <a:spLocks noChangeArrowheads="1"/>
            </p:cNvSpPr>
            <p:nvPr/>
          </p:nvSpPr>
          <p:spPr bwMode="auto">
            <a:xfrm>
              <a:off x="4032" y="148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</a:t>
              </a:r>
              <a:endParaRPr lang="ru-RU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795684" name="Group 36"/>
          <p:cNvGrpSpPr>
            <a:grpSpLocks/>
          </p:cNvGrpSpPr>
          <p:nvPr/>
        </p:nvGrpSpPr>
        <p:grpSpPr bwMode="auto">
          <a:xfrm>
            <a:off x="6334125" y="1689100"/>
            <a:ext cx="396875" cy="1803400"/>
            <a:chOff x="3990" y="1064"/>
            <a:chExt cx="250" cy="1136"/>
          </a:xfrm>
        </p:grpSpPr>
        <p:sp>
          <p:nvSpPr>
            <p:cNvPr id="795678" name="Freeform 30"/>
            <p:cNvSpPr>
              <a:spLocks/>
            </p:cNvSpPr>
            <p:nvPr/>
          </p:nvSpPr>
          <p:spPr bwMode="auto">
            <a:xfrm>
              <a:off x="3990" y="1650"/>
              <a:ext cx="110" cy="550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110" y="0"/>
                </a:cxn>
              </a:cxnLst>
              <a:rect l="0" t="0" r="r" b="b"/>
              <a:pathLst>
                <a:path w="110" h="550">
                  <a:moveTo>
                    <a:pt x="0" y="550"/>
                  </a:moveTo>
                  <a:lnTo>
                    <a:pt x="11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5679" name="Freeform 31"/>
            <p:cNvSpPr>
              <a:spLocks/>
            </p:cNvSpPr>
            <p:nvPr/>
          </p:nvSpPr>
          <p:spPr bwMode="auto">
            <a:xfrm>
              <a:off x="4104" y="1104"/>
              <a:ext cx="110" cy="550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110" y="0"/>
                </a:cxn>
              </a:cxnLst>
              <a:rect l="0" t="0" r="r" b="b"/>
              <a:pathLst>
                <a:path w="110" h="550">
                  <a:moveTo>
                    <a:pt x="0" y="550"/>
                  </a:moveTo>
                  <a:lnTo>
                    <a:pt x="11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5682" name="Oval 34"/>
            <p:cNvSpPr>
              <a:spLocks noChangeArrowheads="1"/>
            </p:cNvSpPr>
            <p:nvPr/>
          </p:nvSpPr>
          <p:spPr bwMode="auto">
            <a:xfrm>
              <a:off x="4192" y="1064"/>
              <a:ext cx="48" cy="4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9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9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9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7865</TotalTime>
  <Words>623</Words>
  <Application>Microsoft PowerPoint</Application>
  <PresentationFormat>Экран (4:3)</PresentationFormat>
  <Paragraphs>186</Paragraphs>
  <Slides>27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Symbol</vt:lpstr>
      <vt:lpstr>Wingdings</vt:lpstr>
      <vt:lpstr>Апекс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Manager>МОУ гимназия №1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Савченко Е.М.</dc:creator>
  <cp:lastModifiedBy>usert</cp:lastModifiedBy>
  <cp:revision>463</cp:revision>
  <cp:lastPrinted>1601-01-01T00:00:00Z</cp:lastPrinted>
  <dcterms:created xsi:type="dcterms:W3CDTF">1601-01-01T00:00:00Z</dcterms:created>
  <dcterms:modified xsi:type="dcterms:W3CDTF">2012-06-22T04:31:38Z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