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6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00000"/>
    <a:srgbClr val="4F009E"/>
    <a:srgbClr val="6600CC"/>
    <a:srgbClr val="FF0066"/>
    <a:srgbClr val="6600FF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47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1113543-F89C-4706-9302-36E69B9B658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6545-C853-482D-B86B-85CD38BB0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E8CA-4589-488F-975C-CD076EFFC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15E2-D2BE-40D9-85D9-C30747B97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0F64-4099-483C-964B-5E9B39637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98828-2231-4C7C-920A-5AAD46E80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6A28-2B7B-45FB-AE7D-155BF7743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606A6-EDAF-46A8-888A-9D711EB6E1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A2F7-9ADC-4275-B4D0-537AE2B142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6625-9D75-4B1B-9CAB-A5CF665ADD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C06C-0035-4312-AD16-9195CE5411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DB394F-CB05-4538-87CB-97A03B085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4F9D69-FCD9-49E1-87E7-7AA905C190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00113" y="474663"/>
            <a:ext cx="544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.03.08</a:t>
            </a:r>
            <a:r>
              <a:rPr lang="ru-RU" sz="2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Классная работа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73138" y="112553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Тема:</a:t>
            </a:r>
            <a:r>
              <a:rPr lang="ru-RU"/>
              <a:t> 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476375" y="2708275"/>
            <a:ext cx="6389688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2700" cap="rnd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5CBF">
                        <a:alpha val="50000"/>
                      </a:srgbClr>
                    </a:gs>
                    <a:gs pos="12500">
                      <a:srgbClr val="0087E6">
                        <a:alpha val="62500"/>
                      </a:srgbClr>
                    </a:gs>
                    <a:gs pos="37500">
                      <a:srgbClr val="21D6E0">
                        <a:alpha val="87500"/>
                      </a:srgbClr>
                    </a:gs>
                    <a:gs pos="50000">
                      <a:srgbClr val="03D4A8"/>
                    </a:gs>
                    <a:gs pos="62500">
                      <a:srgbClr val="21D6E0">
                        <a:alpha val="87500"/>
                      </a:srgbClr>
                    </a:gs>
                    <a:gs pos="87500">
                      <a:srgbClr val="0087E6">
                        <a:alpha val="62500"/>
                      </a:srgbClr>
                    </a:gs>
                    <a:gs pos="100000">
                      <a:srgbClr val="005CBF">
                        <a:alpha val="50000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Средняя линия трапеции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Теорема о средней линии трапеции</a:t>
            </a: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611188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4356100" y="41497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1042988" y="22780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3419475" y="22780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0449" name="Line 33"/>
          <p:cNvSpPr>
            <a:spLocks noChangeShapeType="1"/>
          </p:cNvSpPr>
          <p:nvPr/>
        </p:nvSpPr>
        <p:spPr bwMode="auto">
          <a:xfrm>
            <a:off x="971550" y="4149725"/>
            <a:ext cx="3529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50" name="Line 34"/>
          <p:cNvSpPr>
            <a:spLocks noChangeShapeType="1"/>
          </p:cNvSpPr>
          <p:nvPr/>
        </p:nvSpPr>
        <p:spPr bwMode="auto">
          <a:xfrm>
            <a:off x="3419475" y="2636838"/>
            <a:ext cx="1081088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51" name="Line 35"/>
          <p:cNvSpPr>
            <a:spLocks noChangeShapeType="1"/>
          </p:cNvSpPr>
          <p:nvPr/>
        </p:nvSpPr>
        <p:spPr bwMode="auto">
          <a:xfrm>
            <a:off x="1331913" y="2636838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52" name="Line 36"/>
          <p:cNvSpPr>
            <a:spLocks noChangeShapeType="1"/>
          </p:cNvSpPr>
          <p:nvPr/>
        </p:nvSpPr>
        <p:spPr bwMode="auto">
          <a:xfrm flipH="1">
            <a:off x="971550" y="2636838"/>
            <a:ext cx="360363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0453" name="Group 37"/>
          <p:cNvGrpSpPr>
            <a:grpSpLocks/>
          </p:cNvGrpSpPr>
          <p:nvPr/>
        </p:nvGrpSpPr>
        <p:grpSpPr bwMode="auto">
          <a:xfrm>
            <a:off x="682625" y="3141663"/>
            <a:ext cx="504825" cy="366712"/>
            <a:chOff x="1746" y="2428"/>
            <a:chExt cx="318" cy="231"/>
          </a:xfrm>
        </p:grpSpPr>
        <p:sp>
          <p:nvSpPr>
            <p:cNvPr id="60454" name="Text Box 38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60455" name="AutoShape 39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0456" name="Group 40"/>
          <p:cNvGrpSpPr>
            <a:grpSpLocks/>
          </p:cNvGrpSpPr>
          <p:nvPr/>
        </p:nvGrpSpPr>
        <p:grpSpPr bwMode="auto">
          <a:xfrm>
            <a:off x="969963" y="3003550"/>
            <a:ext cx="360362" cy="792163"/>
            <a:chOff x="521" y="2704"/>
            <a:chExt cx="227" cy="499"/>
          </a:xfrm>
        </p:grpSpPr>
        <p:sp>
          <p:nvSpPr>
            <p:cNvPr id="60457" name="Line 41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59" name="Line 43"/>
          <p:cNvSpPr>
            <a:spLocks noChangeShapeType="1"/>
          </p:cNvSpPr>
          <p:nvPr/>
        </p:nvSpPr>
        <p:spPr bwMode="auto">
          <a:xfrm>
            <a:off x="1187450" y="3357563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0460" name="Group 44"/>
          <p:cNvGrpSpPr>
            <a:grpSpLocks/>
          </p:cNvGrpSpPr>
          <p:nvPr/>
        </p:nvGrpSpPr>
        <p:grpSpPr bwMode="auto">
          <a:xfrm>
            <a:off x="3851275" y="3141663"/>
            <a:ext cx="358775" cy="366712"/>
            <a:chOff x="2835" y="2432"/>
            <a:chExt cx="226" cy="231"/>
          </a:xfrm>
        </p:grpSpPr>
        <p:sp>
          <p:nvSpPr>
            <p:cNvPr id="60461" name="Text Box 45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60462" name="AutoShape 46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0463" name="Group 47"/>
          <p:cNvGrpSpPr>
            <a:grpSpLocks/>
          </p:cNvGrpSpPr>
          <p:nvPr/>
        </p:nvGrpSpPr>
        <p:grpSpPr bwMode="auto">
          <a:xfrm>
            <a:off x="3562350" y="2787650"/>
            <a:ext cx="647700" cy="936625"/>
            <a:chOff x="2154" y="2568"/>
            <a:chExt cx="408" cy="590"/>
          </a:xfrm>
        </p:grpSpPr>
        <p:sp>
          <p:nvSpPr>
            <p:cNvPr id="60464" name="Line 48"/>
            <p:cNvSpPr>
              <a:spLocks noChangeShapeType="1"/>
            </p:cNvSpPr>
            <p:nvPr/>
          </p:nvSpPr>
          <p:spPr bwMode="auto">
            <a:xfrm flipH="1">
              <a:off x="2154" y="2568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0465" name="Line 49"/>
            <p:cNvSpPr>
              <a:spLocks noChangeShapeType="1"/>
            </p:cNvSpPr>
            <p:nvPr/>
          </p:nvSpPr>
          <p:spPr bwMode="auto">
            <a:xfrm flipH="1">
              <a:off x="2471" y="3022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5148263" y="1484313"/>
            <a:ext cx="39608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/>
              <a:t>Дано:</a:t>
            </a:r>
            <a:r>
              <a:rPr lang="ru-RU" sz="2000" b="1"/>
              <a:t> </a:t>
            </a:r>
            <a:r>
              <a:rPr lang="en-US" sz="2000" b="1"/>
              <a:t>ABCD, 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	BC || AD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	AB || AD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	</a:t>
            </a:r>
            <a:r>
              <a:rPr lang="en-US" sz="2000" b="1"/>
              <a:t>MN </a:t>
            </a:r>
            <a:r>
              <a:rPr lang="ru-RU" sz="2000" b="1"/>
              <a:t>– средняя линия</a:t>
            </a:r>
          </a:p>
          <a:p>
            <a:pPr>
              <a:spcBef>
                <a:spcPct val="50000"/>
              </a:spcBef>
            </a:pPr>
            <a:endParaRPr lang="ru-RU" sz="2000" b="1" u="sng"/>
          </a:p>
        </p:txBody>
      </p:sp>
      <p:sp>
        <p:nvSpPr>
          <p:cNvPr id="60475" name="Line 59"/>
          <p:cNvSpPr>
            <a:spLocks noChangeShapeType="1"/>
          </p:cNvSpPr>
          <p:nvPr/>
        </p:nvSpPr>
        <p:spPr bwMode="auto">
          <a:xfrm flipH="1">
            <a:off x="6588125" y="2565400"/>
            <a:ext cx="2889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0476" name="Text Box 60"/>
          <p:cNvSpPr txBox="1">
            <a:spLocks noChangeArrowheads="1"/>
          </p:cNvSpPr>
          <p:nvPr/>
        </p:nvSpPr>
        <p:spPr bwMode="auto">
          <a:xfrm>
            <a:off x="5148263" y="3429000"/>
            <a:ext cx="33845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b="1" u="sng"/>
              <a:t>Доказать: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000" b="1"/>
              <a:t>MN || BC, MN || AD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2000" b="1"/>
              <a:t> MN = 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½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000" b="1"/>
              <a:t>(BC + AD)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Теорема о средней линии трапеции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871663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473700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303463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679950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2232025" y="3500438"/>
            <a:ext cx="3529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4679950" y="1987550"/>
            <a:ext cx="1081088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>
            <a:off x="2592388" y="1987550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2232025" y="1987550"/>
            <a:ext cx="360363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475" name="Group 11"/>
          <p:cNvGrpSpPr>
            <a:grpSpLocks/>
          </p:cNvGrpSpPr>
          <p:nvPr/>
        </p:nvGrpSpPr>
        <p:grpSpPr bwMode="auto">
          <a:xfrm>
            <a:off x="1943100" y="2492375"/>
            <a:ext cx="504825" cy="366713"/>
            <a:chOff x="1746" y="2428"/>
            <a:chExt cx="318" cy="231"/>
          </a:xfrm>
        </p:grpSpPr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62477" name="AutoShape 13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2478" name="Group 14"/>
          <p:cNvGrpSpPr>
            <a:grpSpLocks/>
          </p:cNvGrpSpPr>
          <p:nvPr/>
        </p:nvGrpSpPr>
        <p:grpSpPr bwMode="auto">
          <a:xfrm>
            <a:off x="2230438" y="2354263"/>
            <a:ext cx="360362" cy="792162"/>
            <a:chOff x="521" y="2704"/>
            <a:chExt cx="227" cy="499"/>
          </a:xfrm>
        </p:grpSpPr>
        <p:sp>
          <p:nvSpPr>
            <p:cNvPr id="62479" name="Line 15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0" name="Line 16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2446338" y="2714625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482" name="Group 18"/>
          <p:cNvGrpSpPr>
            <a:grpSpLocks/>
          </p:cNvGrpSpPr>
          <p:nvPr/>
        </p:nvGrpSpPr>
        <p:grpSpPr bwMode="auto">
          <a:xfrm>
            <a:off x="5111750" y="2492375"/>
            <a:ext cx="358775" cy="366713"/>
            <a:chOff x="2835" y="2432"/>
            <a:chExt cx="226" cy="231"/>
          </a:xfrm>
        </p:grpSpPr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62484" name="AutoShape 20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2485" name="Group 21"/>
          <p:cNvGrpSpPr>
            <a:grpSpLocks/>
          </p:cNvGrpSpPr>
          <p:nvPr/>
        </p:nvGrpSpPr>
        <p:grpSpPr bwMode="auto">
          <a:xfrm>
            <a:off x="4822825" y="2138363"/>
            <a:ext cx="647700" cy="936625"/>
            <a:chOff x="2154" y="2568"/>
            <a:chExt cx="408" cy="590"/>
          </a:xfrm>
        </p:grpSpPr>
        <p:sp>
          <p:nvSpPr>
            <p:cNvPr id="62486" name="Line 22"/>
            <p:cNvSpPr>
              <a:spLocks noChangeShapeType="1"/>
            </p:cNvSpPr>
            <p:nvPr/>
          </p:nvSpPr>
          <p:spPr bwMode="auto">
            <a:xfrm flipH="1">
              <a:off x="2154" y="2568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 flipH="1">
              <a:off x="2471" y="3022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8" name="Line 24"/>
          <p:cNvSpPr>
            <a:spLocks noChangeShapeType="1"/>
          </p:cNvSpPr>
          <p:nvPr/>
        </p:nvSpPr>
        <p:spPr bwMode="auto">
          <a:xfrm flipH="1">
            <a:off x="0" y="1989138"/>
            <a:ext cx="4679950" cy="151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flipH="1">
            <a:off x="0" y="3500438"/>
            <a:ext cx="24463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490" name="Arc 26"/>
          <p:cNvSpPr>
            <a:spLocks/>
          </p:cNvSpPr>
          <p:nvPr/>
        </p:nvSpPr>
        <p:spPr bwMode="auto">
          <a:xfrm flipV="1">
            <a:off x="2540000" y="1990725"/>
            <a:ext cx="196850" cy="215900"/>
          </a:xfrm>
          <a:custGeom>
            <a:avLst/>
            <a:gdLst>
              <a:gd name="G0" fmla="+- 7853 0 0"/>
              <a:gd name="G1" fmla="+- 21600 0 0"/>
              <a:gd name="G2" fmla="+- 21600 0 0"/>
              <a:gd name="T0" fmla="*/ 0 w 29453"/>
              <a:gd name="T1" fmla="*/ 1478 h 21600"/>
              <a:gd name="T2" fmla="*/ 29453 w 29453"/>
              <a:gd name="T3" fmla="*/ 21600 h 21600"/>
              <a:gd name="T4" fmla="*/ 7853 w 2945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53" h="21600" fill="none" extrusionOk="0">
                <a:moveTo>
                  <a:pt x="0" y="1478"/>
                </a:moveTo>
                <a:cubicBezTo>
                  <a:pt x="2502" y="501"/>
                  <a:pt x="5166" y="-1"/>
                  <a:pt x="7853" y="0"/>
                </a:cubicBezTo>
                <a:cubicBezTo>
                  <a:pt x="19782" y="0"/>
                  <a:pt x="29453" y="9670"/>
                  <a:pt x="29453" y="21600"/>
                </a:cubicBezTo>
              </a:path>
              <a:path w="29453" h="21600" stroke="0" extrusionOk="0">
                <a:moveTo>
                  <a:pt x="0" y="1478"/>
                </a:moveTo>
                <a:cubicBezTo>
                  <a:pt x="2502" y="501"/>
                  <a:pt x="5166" y="-1"/>
                  <a:pt x="7853" y="0"/>
                </a:cubicBezTo>
                <a:cubicBezTo>
                  <a:pt x="19782" y="0"/>
                  <a:pt x="29453" y="9670"/>
                  <a:pt x="29453" y="21600"/>
                </a:cubicBezTo>
                <a:lnTo>
                  <a:pt x="7853" y="21600"/>
                </a:lnTo>
                <a:close/>
              </a:path>
            </a:pathLst>
          </a:custGeom>
          <a:noFill/>
          <a:ln w="28575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91" name="Arc 27"/>
          <p:cNvSpPr>
            <a:spLocks/>
          </p:cNvSpPr>
          <p:nvPr/>
        </p:nvSpPr>
        <p:spPr bwMode="auto">
          <a:xfrm flipH="1">
            <a:off x="2089150" y="3286125"/>
            <a:ext cx="179388" cy="215900"/>
          </a:xfrm>
          <a:custGeom>
            <a:avLst/>
            <a:gdLst>
              <a:gd name="G0" fmla="+- 5192 0 0"/>
              <a:gd name="G1" fmla="+- 21600 0 0"/>
              <a:gd name="G2" fmla="+- 21600 0 0"/>
              <a:gd name="T0" fmla="*/ 0 w 26792"/>
              <a:gd name="T1" fmla="*/ 633 h 21600"/>
              <a:gd name="T2" fmla="*/ 26792 w 26792"/>
              <a:gd name="T3" fmla="*/ 21600 h 21600"/>
              <a:gd name="T4" fmla="*/ 5192 w 267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792" h="21600" fill="none" extrusionOk="0">
                <a:moveTo>
                  <a:pt x="0" y="633"/>
                </a:moveTo>
                <a:cubicBezTo>
                  <a:pt x="1698" y="212"/>
                  <a:pt x="3442" y="-1"/>
                  <a:pt x="5192" y="0"/>
                </a:cubicBezTo>
                <a:cubicBezTo>
                  <a:pt x="17121" y="0"/>
                  <a:pt x="26792" y="9670"/>
                  <a:pt x="26792" y="21600"/>
                </a:cubicBezTo>
              </a:path>
              <a:path w="26792" h="21600" stroke="0" extrusionOk="0">
                <a:moveTo>
                  <a:pt x="0" y="633"/>
                </a:moveTo>
                <a:cubicBezTo>
                  <a:pt x="1698" y="212"/>
                  <a:pt x="3442" y="-1"/>
                  <a:pt x="5192" y="0"/>
                </a:cubicBezTo>
                <a:cubicBezTo>
                  <a:pt x="17121" y="0"/>
                  <a:pt x="26792" y="9670"/>
                  <a:pt x="26792" y="21600"/>
                </a:cubicBezTo>
                <a:lnTo>
                  <a:pt x="5192" y="21600"/>
                </a:lnTo>
                <a:close/>
              </a:path>
            </a:pathLst>
          </a:custGeom>
          <a:noFill/>
          <a:ln w="28575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92" name="Arc 28"/>
          <p:cNvSpPr>
            <a:spLocks/>
          </p:cNvSpPr>
          <p:nvPr/>
        </p:nvSpPr>
        <p:spPr bwMode="auto">
          <a:xfrm flipH="1" flipV="1">
            <a:off x="2160588" y="2781300"/>
            <a:ext cx="215900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93" name="Arc 29"/>
          <p:cNvSpPr>
            <a:spLocks/>
          </p:cNvSpPr>
          <p:nvPr/>
        </p:nvSpPr>
        <p:spPr bwMode="auto">
          <a:xfrm>
            <a:off x="2449513" y="2493963"/>
            <a:ext cx="215900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5710238" y="1474788"/>
            <a:ext cx="2390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u="sng"/>
              <a:t>Доказательство: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-36513" y="3567113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Е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543550" y="2282825"/>
            <a:ext cx="3492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/>
              <a:t>1. Дополнительное построение</a:t>
            </a:r>
            <a:endParaRPr lang="en-US"/>
          </a:p>
          <a:p>
            <a:pPr marL="342900" indent="-342900"/>
            <a:r>
              <a:rPr lang="ru-RU"/>
              <a:t>	</a:t>
            </a:r>
            <a:r>
              <a:rPr lang="en-US"/>
              <a:t>1) CM</a:t>
            </a:r>
            <a:endParaRPr lang="ru-RU"/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250825" y="4005263"/>
            <a:ext cx="6556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 </a:t>
            </a:r>
            <a:r>
              <a:rPr lang="en-US" sz="1500"/>
              <a:t>Δ</a:t>
            </a:r>
            <a:r>
              <a:rPr lang="en-US"/>
              <a:t>EMA </a:t>
            </a:r>
            <a:r>
              <a:rPr lang="ru-RU"/>
              <a:t>и </a:t>
            </a:r>
            <a:r>
              <a:rPr lang="en-US" sz="1500"/>
              <a:t>Δ</a:t>
            </a:r>
            <a:r>
              <a:rPr lang="en-US"/>
              <a:t>CMB:</a:t>
            </a:r>
          </a:p>
          <a:p>
            <a:r>
              <a:rPr lang="ru-RU"/>
              <a:t>    а) </a:t>
            </a:r>
            <a:r>
              <a:rPr lang="en-US"/>
              <a:t>AM=MB (</a:t>
            </a:r>
            <a:r>
              <a:rPr lang="ru-RU"/>
              <a:t>по условию </a:t>
            </a:r>
            <a:r>
              <a:rPr lang="en-US"/>
              <a:t>MN-</a:t>
            </a:r>
            <a:r>
              <a:rPr lang="ru-RU"/>
              <a:t>средняя линия</a:t>
            </a:r>
            <a:r>
              <a:rPr lang="en-US"/>
              <a:t>)</a:t>
            </a:r>
            <a:endParaRPr lang="ru-RU"/>
          </a:p>
          <a:p>
            <a:r>
              <a:rPr lang="ru-RU"/>
              <a:t>    б) </a:t>
            </a:r>
            <a:r>
              <a:rPr lang="ru-RU">
                <a:sym typeface="Symbol" pitchFamily="18" charset="2"/>
              </a:rPr>
              <a:t></a:t>
            </a:r>
            <a:r>
              <a:rPr lang="en-US">
                <a:sym typeface="Symbol" pitchFamily="18" charset="2"/>
              </a:rPr>
              <a:t>A =</a:t>
            </a:r>
            <a:r>
              <a:rPr lang="ru-RU"/>
              <a:t> </a:t>
            </a:r>
            <a:r>
              <a:rPr lang="ru-RU">
                <a:sym typeface="Symbol" pitchFamily="18" charset="2"/>
              </a:rPr>
              <a:t></a:t>
            </a:r>
            <a:r>
              <a:rPr lang="en-US">
                <a:sym typeface="Symbol" pitchFamily="18" charset="2"/>
              </a:rPr>
              <a:t>B (</a:t>
            </a:r>
            <a:r>
              <a:rPr lang="ru-RU">
                <a:sym typeface="Symbol" pitchFamily="18" charset="2"/>
              </a:rPr>
              <a:t>накрест лежащие при </a:t>
            </a:r>
            <a:r>
              <a:rPr lang="en-US">
                <a:sym typeface="Symbol" pitchFamily="18" charset="2"/>
              </a:rPr>
              <a:t>BC||AD </a:t>
            </a:r>
            <a:r>
              <a:rPr lang="ru-RU">
                <a:sym typeface="Symbol" pitchFamily="18" charset="2"/>
              </a:rPr>
              <a:t>и секущей </a:t>
            </a:r>
            <a:r>
              <a:rPr lang="en-US">
                <a:sym typeface="Symbol" pitchFamily="18" charset="2"/>
              </a:rPr>
              <a:t>AB)</a:t>
            </a:r>
            <a:endParaRPr lang="ru-RU">
              <a:sym typeface="Symbol" pitchFamily="18" charset="2"/>
            </a:endParaRPr>
          </a:p>
          <a:p>
            <a:r>
              <a:rPr lang="ru-RU">
                <a:sym typeface="Symbol" pitchFamily="18" charset="2"/>
              </a:rPr>
              <a:t>    в) </a:t>
            </a:r>
            <a:r>
              <a:rPr lang="en-US">
                <a:sym typeface="Symbol" pitchFamily="18" charset="2"/>
              </a:rPr>
              <a:t>AME = </a:t>
            </a:r>
            <a:r>
              <a:rPr lang="ru-RU">
                <a:sym typeface="Symbol" pitchFamily="18" charset="2"/>
              </a:rPr>
              <a:t></a:t>
            </a:r>
            <a:r>
              <a:rPr lang="en-US">
                <a:sym typeface="Symbol" pitchFamily="18" charset="2"/>
              </a:rPr>
              <a:t>BMC </a:t>
            </a:r>
            <a:r>
              <a:rPr lang="ru-RU">
                <a:sym typeface="Symbol" pitchFamily="18" charset="2"/>
              </a:rPr>
              <a:t>(вертикальные углы) 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5924550" y="2846388"/>
            <a:ext cx="1671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2) E</a:t>
            </a:r>
            <a:r>
              <a:rPr lang="ru-RU"/>
              <a:t>=</a:t>
            </a:r>
            <a:r>
              <a:rPr lang="en-US"/>
              <a:t>CM </a:t>
            </a:r>
            <a:r>
              <a:rPr lang="en-US" b="1"/>
              <a:t>∩ </a:t>
            </a:r>
            <a:r>
              <a:rPr lang="en-US"/>
              <a:t>AD</a:t>
            </a:r>
            <a:endParaRPr lang="ru-RU"/>
          </a:p>
        </p:txBody>
      </p:sp>
      <p:grpSp>
        <p:nvGrpSpPr>
          <p:cNvPr id="62525" name="Group 61"/>
          <p:cNvGrpSpPr>
            <a:grpSpLocks/>
          </p:cNvGrpSpPr>
          <p:nvPr/>
        </p:nvGrpSpPr>
        <p:grpSpPr bwMode="auto">
          <a:xfrm>
            <a:off x="6804025" y="4292600"/>
            <a:ext cx="2122488" cy="865188"/>
            <a:chOff x="4286" y="2704"/>
            <a:chExt cx="1337" cy="545"/>
          </a:xfrm>
        </p:grpSpPr>
        <p:sp>
          <p:nvSpPr>
            <p:cNvPr id="62502" name="AutoShape 38"/>
            <p:cNvSpPr>
              <a:spLocks/>
            </p:cNvSpPr>
            <p:nvPr/>
          </p:nvSpPr>
          <p:spPr bwMode="auto">
            <a:xfrm>
              <a:off x="4286" y="2704"/>
              <a:ext cx="182" cy="545"/>
            </a:xfrm>
            <a:prstGeom prst="rightBrace">
              <a:avLst>
                <a:gd name="adj1" fmla="val 2495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03" name="Text Box 39"/>
            <p:cNvSpPr txBox="1">
              <a:spLocks noChangeArrowheads="1"/>
            </p:cNvSpPr>
            <p:nvPr/>
          </p:nvSpPr>
          <p:spPr bwMode="auto">
            <a:xfrm>
              <a:off x="4455" y="2850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=</a:t>
              </a:r>
              <a:r>
                <a:rPr lang="en-US"/>
                <a:t>&gt;</a:t>
              </a:r>
              <a:endParaRPr lang="ru-RU"/>
            </a:p>
          </p:txBody>
        </p:sp>
        <p:sp>
          <p:nvSpPr>
            <p:cNvPr id="62506" name="Text Box 42"/>
            <p:cNvSpPr txBox="1">
              <a:spLocks noChangeArrowheads="1"/>
            </p:cNvSpPr>
            <p:nvPr/>
          </p:nvSpPr>
          <p:spPr bwMode="auto">
            <a:xfrm>
              <a:off x="4694" y="2795"/>
              <a:ext cx="9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500"/>
                <a:t>Δ</a:t>
              </a:r>
              <a:r>
                <a:rPr lang="en-US"/>
                <a:t>EMA=</a:t>
              </a:r>
              <a:r>
                <a:rPr lang="en-US" sz="1500"/>
                <a:t>Δ</a:t>
              </a:r>
              <a:r>
                <a:rPr lang="en-US"/>
                <a:t>CMB</a:t>
              </a:r>
              <a:endParaRPr lang="ru-RU"/>
            </a:p>
          </p:txBody>
        </p:sp>
        <p:sp>
          <p:nvSpPr>
            <p:cNvPr id="62507" name="Text Box 43"/>
            <p:cNvSpPr txBox="1">
              <a:spLocks noChangeArrowheads="1"/>
            </p:cNvSpPr>
            <p:nvPr/>
          </p:nvSpPr>
          <p:spPr bwMode="auto">
            <a:xfrm>
              <a:off x="4818" y="2986"/>
              <a:ext cx="6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ru-RU"/>
                <a:t>по СУУ</a:t>
              </a:r>
              <a:r>
                <a:rPr lang="en-US"/>
                <a:t>)</a:t>
              </a:r>
              <a:endParaRPr lang="ru-RU"/>
            </a:p>
          </p:txBody>
        </p:sp>
      </p:grpSp>
      <p:grpSp>
        <p:nvGrpSpPr>
          <p:cNvPr id="62526" name="Group 62"/>
          <p:cNvGrpSpPr>
            <a:grpSpLocks/>
          </p:cNvGrpSpPr>
          <p:nvPr/>
        </p:nvGrpSpPr>
        <p:grpSpPr bwMode="auto">
          <a:xfrm>
            <a:off x="231775" y="5300663"/>
            <a:ext cx="2151063" cy="382587"/>
            <a:chOff x="146" y="3339"/>
            <a:chExt cx="1355" cy="241"/>
          </a:xfrm>
        </p:grpSpPr>
        <p:sp>
          <p:nvSpPr>
            <p:cNvPr id="62508" name="Text Box 44"/>
            <p:cNvSpPr txBox="1">
              <a:spLocks noChangeArrowheads="1"/>
            </p:cNvSpPr>
            <p:nvPr/>
          </p:nvSpPr>
          <p:spPr bwMode="auto">
            <a:xfrm>
              <a:off x="146" y="3349"/>
              <a:ext cx="4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/>
                <a:t>3. Из </a:t>
              </a:r>
            </a:p>
          </p:txBody>
        </p:sp>
        <p:sp>
          <p:nvSpPr>
            <p:cNvPr id="62509" name="Text Box 45"/>
            <p:cNvSpPr txBox="1">
              <a:spLocks noChangeArrowheads="1"/>
            </p:cNvSpPr>
            <p:nvPr/>
          </p:nvSpPr>
          <p:spPr bwMode="auto">
            <a:xfrm>
              <a:off x="521" y="3339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500"/>
                <a:t>Δ</a:t>
              </a:r>
              <a:r>
                <a:rPr lang="en-US"/>
                <a:t>EMA=</a:t>
              </a:r>
              <a:r>
                <a:rPr lang="en-US" sz="1500"/>
                <a:t>Δ</a:t>
              </a:r>
              <a:r>
                <a:rPr lang="en-US"/>
                <a:t>CMB:</a:t>
              </a:r>
              <a:endParaRPr lang="ru-RU"/>
            </a:p>
          </p:txBody>
        </p:sp>
      </p:grp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1023938" y="5603875"/>
            <a:ext cx="1252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а) </a:t>
            </a:r>
            <a:r>
              <a:rPr lang="en-US"/>
              <a:t>EA=BC</a:t>
            </a:r>
          </a:p>
          <a:p>
            <a:r>
              <a:rPr lang="ru-RU"/>
              <a:t>б) </a:t>
            </a:r>
            <a:r>
              <a:rPr lang="en-US"/>
              <a:t>EM=MC</a:t>
            </a:r>
            <a:endParaRPr lang="ru-RU"/>
          </a:p>
        </p:txBody>
      </p:sp>
      <p:sp>
        <p:nvSpPr>
          <p:cNvPr id="62514" name="Line 50"/>
          <p:cNvSpPr>
            <a:spLocks noChangeShapeType="1"/>
          </p:cNvSpPr>
          <p:nvPr/>
        </p:nvSpPr>
        <p:spPr bwMode="auto">
          <a:xfrm flipV="1">
            <a:off x="0" y="2708275"/>
            <a:ext cx="2411413" cy="792163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5" name="Line 51"/>
          <p:cNvSpPr>
            <a:spLocks noChangeShapeType="1"/>
          </p:cNvSpPr>
          <p:nvPr/>
        </p:nvSpPr>
        <p:spPr bwMode="auto">
          <a:xfrm>
            <a:off x="0" y="3500438"/>
            <a:ext cx="2268538" cy="0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7" name="Line 53"/>
          <p:cNvSpPr>
            <a:spLocks noChangeShapeType="1"/>
          </p:cNvSpPr>
          <p:nvPr/>
        </p:nvSpPr>
        <p:spPr bwMode="auto">
          <a:xfrm flipH="1">
            <a:off x="2195513" y="2708275"/>
            <a:ext cx="215900" cy="792163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8" name="Line 54"/>
          <p:cNvSpPr>
            <a:spLocks noChangeShapeType="1"/>
          </p:cNvSpPr>
          <p:nvPr/>
        </p:nvSpPr>
        <p:spPr bwMode="auto">
          <a:xfrm flipH="1">
            <a:off x="2411413" y="1989138"/>
            <a:ext cx="144462" cy="719137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19" name="Line 55"/>
          <p:cNvSpPr>
            <a:spLocks noChangeShapeType="1"/>
          </p:cNvSpPr>
          <p:nvPr/>
        </p:nvSpPr>
        <p:spPr bwMode="auto">
          <a:xfrm>
            <a:off x="2555875" y="1989138"/>
            <a:ext cx="2087563" cy="0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0" name="Line 56"/>
          <p:cNvSpPr>
            <a:spLocks noChangeShapeType="1"/>
          </p:cNvSpPr>
          <p:nvPr/>
        </p:nvSpPr>
        <p:spPr bwMode="auto">
          <a:xfrm flipH="1">
            <a:off x="2411413" y="1989138"/>
            <a:ext cx="2232025" cy="719137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522" name="Group 58"/>
          <p:cNvGrpSpPr>
            <a:grpSpLocks/>
          </p:cNvGrpSpPr>
          <p:nvPr/>
        </p:nvGrpSpPr>
        <p:grpSpPr bwMode="auto">
          <a:xfrm>
            <a:off x="2195513" y="2349500"/>
            <a:ext cx="431800" cy="792163"/>
            <a:chOff x="521" y="2704"/>
            <a:chExt cx="227" cy="499"/>
          </a:xfrm>
        </p:grpSpPr>
        <p:sp>
          <p:nvSpPr>
            <p:cNvPr id="62523" name="Line 59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38100">
              <a:solidFill>
                <a:srgbClr val="4F009E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524" name="Line 60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38100">
              <a:solidFill>
                <a:srgbClr val="4F009E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527" name="Line 63"/>
          <p:cNvSpPr>
            <a:spLocks noChangeShapeType="1"/>
          </p:cNvSpPr>
          <p:nvPr/>
        </p:nvSpPr>
        <p:spPr bwMode="auto">
          <a:xfrm flipH="1">
            <a:off x="1042988" y="3357563"/>
            <a:ext cx="433387" cy="287337"/>
          </a:xfrm>
          <a:prstGeom prst="line">
            <a:avLst/>
          </a:pr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8" name="Line 64"/>
          <p:cNvSpPr>
            <a:spLocks noChangeShapeType="1"/>
          </p:cNvSpPr>
          <p:nvPr/>
        </p:nvSpPr>
        <p:spPr bwMode="auto">
          <a:xfrm flipH="1">
            <a:off x="3059113" y="1844675"/>
            <a:ext cx="433387" cy="287338"/>
          </a:xfrm>
          <a:prstGeom prst="line">
            <a:avLst/>
          </a:pr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29" name="Line 65"/>
          <p:cNvSpPr>
            <a:spLocks noChangeShapeType="1"/>
          </p:cNvSpPr>
          <p:nvPr/>
        </p:nvSpPr>
        <p:spPr bwMode="auto">
          <a:xfrm>
            <a:off x="1042988" y="2997200"/>
            <a:ext cx="288925" cy="215900"/>
          </a:xfrm>
          <a:prstGeom prst="line">
            <a:avLst/>
          </a:prstGeom>
          <a:noFill/>
          <a:ln w="76200" cmpd="tri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2532" name="Line 68"/>
          <p:cNvSpPr>
            <a:spLocks noChangeShapeType="1"/>
          </p:cNvSpPr>
          <p:nvPr/>
        </p:nvSpPr>
        <p:spPr bwMode="auto">
          <a:xfrm>
            <a:off x="3059113" y="2349500"/>
            <a:ext cx="288925" cy="215900"/>
          </a:xfrm>
          <a:prstGeom prst="line">
            <a:avLst/>
          </a:prstGeom>
          <a:noFill/>
          <a:ln w="76200" cmpd="tri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9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2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2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1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2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8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62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62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6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8" grpId="0" animBg="1"/>
      <p:bldP spid="62489" grpId="0" animBg="1"/>
      <p:bldP spid="62490" grpId="0" animBg="1"/>
      <p:bldP spid="62491" grpId="0" animBg="1"/>
      <p:bldP spid="62492" grpId="0" animBg="1"/>
      <p:bldP spid="62493" grpId="0" animBg="1"/>
      <p:bldP spid="62498" grpId="0"/>
      <p:bldP spid="62499" grpId="0"/>
      <p:bldP spid="62501" grpId="0"/>
      <p:bldP spid="62514" grpId="0" animBg="1"/>
      <p:bldP spid="62515" grpId="0" animBg="1"/>
      <p:bldP spid="62517" grpId="0" animBg="1"/>
      <p:bldP spid="62518" grpId="0" animBg="1"/>
      <p:bldP spid="62519" grpId="0" animBg="1"/>
      <p:bldP spid="62520" grpId="0" animBg="1"/>
      <p:bldP spid="62527" grpId="0" animBg="1"/>
      <p:bldP spid="62528" grpId="0" animBg="1"/>
      <p:bldP spid="62529" grpId="0" animBg="1"/>
      <p:bldP spid="625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Теорема о средней линии трапеции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871663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473700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303463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679950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232025" y="3500438"/>
            <a:ext cx="3529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4679950" y="1987550"/>
            <a:ext cx="1081088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2592388" y="1987550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2232025" y="1987550"/>
            <a:ext cx="360363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499" name="Group 11"/>
          <p:cNvGrpSpPr>
            <a:grpSpLocks/>
          </p:cNvGrpSpPr>
          <p:nvPr/>
        </p:nvGrpSpPr>
        <p:grpSpPr bwMode="auto">
          <a:xfrm>
            <a:off x="1943100" y="2492375"/>
            <a:ext cx="504825" cy="366713"/>
            <a:chOff x="1746" y="2428"/>
            <a:chExt cx="318" cy="231"/>
          </a:xfrm>
        </p:grpSpPr>
        <p:sp>
          <p:nvSpPr>
            <p:cNvPr id="63500" name="Text Box 12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63501" name="AutoShape 13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3502" name="Group 14"/>
          <p:cNvGrpSpPr>
            <a:grpSpLocks/>
          </p:cNvGrpSpPr>
          <p:nvPr/>
        </p:nvGrpSpPr>
        <p:grpSpPr bwMode="auto">
          <a:xfrm>
            <a:off x="2230438" y="2354263"/>
            <a:ext cx="360362" cy="792162"/>
            <a:chOff x="521" y="2704"/>
            <a:chExt cx="227" cy="499"/>
          </a:xfrm>
        </p:grpSpPr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04" name="Line 16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05" name="Line 17"/>
          <p:cNvSpPr>
            <a:spLocks noChangeShapeType="1"/>
          </p:cNvSpPr>
          <p:nvPr/>
        </p:nvSpPr>
        <p:spPr bwMode="auto">
          <a:xfrm>
            <a:off x="2446338" y="2714625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506" name="Group 18"/>
          <p:cNvGrpSpPr>
            <a:grpSpLocks/>
          </p:cNvGrpSpPr>
          <p:nvPr/>
        </p:nvGrpSpPr>
        <p:grpSpPr bwMode="auto">
          <a:xfrm>
            <a:off x="5111750" y="2492375"/>
            <a:ext cx="358775" cy="366713"/>
            <a:chOff x="2835" y="2432"/>
            <a:chExt cx="226" cy="231"/>
          </a:xfrm>
        </p:grpSpPr>
        <p:sp>
          <p:nvSpPr>
            <p:cNvPr id="63507" name="Text Box 19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63508" name="AutoShape 20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3509" name="Group 21"/>
          <p:cNvGrpSpPr>
            <a:grpSpLocks/>
          </p:cNvGrpSpPr>
          <p:nvPr/>
        </p:nvGrpSpPr>
        <p:grpSpPr bwMode="auto">
          <a:xfrm>
            <a:off x="4822825" y="2138363"/>
            <a:ext cx="647700" cy="936625"/>
            <a:chOff x="2154" y="2568"/>
            <a:chExt cx="408" cy="590"/>
          </a:xfrm>
        </p:grpSpPr>
        <p:sp>
          <p:nvSpPr>
            <p:cNvPr id="63510" name="Line 22"/>
            <p:cNvSpPr>
              <a:spLocks noChangeShapeType="1"/>
            </p:cNvSpPr>
            <p:nvPr/>
          </p:nvSpPr>
          <p:spPr bwMode="auto">
            <a:xfrm flipH="1">
              <a:off x="2154" y="2568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1" name="Line 23"/>
            <p:cNvSpPr>
              <a:spLocks noChangeShapeType="1"/>
            </p:cNvSpPr>
            <p:nvPr/>
          </p:nvSpPr>
          <p:spPr bwMode="auto">
            <a:xfrm flipH="1">
              <a:off x="2471" y="3022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12" name="Line 24"/>
          <p:cNvSpPr>
            <a:spLocks noChangeShapeType="1"/>
          </p:cNvSpPr>
          <p:nvPr/>
        </p:nvSpPr>
        <p:spPr bwMode="auto">
          <a:xfrm flipH="1">
            <a:off x="0" y="1989138"/>
            <a:ext cx="4679950" cy="151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3" name="Line 25"/>
          <p:cNvSpPr>
            <a:spLocks noChangeShapeType="1"/>
          </p:cNvSpPr>
          <p:nvPr/>
        </p:nvSpPr>
        <p:spPr bwMode="auto">
          <a:xfrm flipH="1">
            <a:off x="0" y="3500438"/>
            <a:ext cx="24463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14" name="Arc 26"/>
          <p:cNvSpPr>
            <a:spLocks/>
          </p:cNvSpPr>
          <p:nvPr/>
        </p:nvSpPr>
        <p:spPr bwMode="auto">
          <a:xfrm flipV="1">
            <a:off x="2540000" y="1990725"/>
            <a:ext cx="196850" cy="215900"/>
          </a:xfrm>
          <a:custGeom>
            <a:avLst/>
            <a:gdLst>
              <a:gd name="G0" fmla="+- 7853 0 0"/>
              <a:gd name="G1" fmla="+- 21600 0 0"/>
              <a:gd name="G2" fmla="+- 21600 0 0"/>
              <a:gd name="T0" fmla="*/ 0 w 29453"/>
              <a:gd name="T1" fmla="*/ 1478 h 21600"/>
              <a:gd name="T2" fmla="*/ 29453 w 29453"/>
              <a:gd name="T3" fmla="*/ 21600 h 21600"/>
              <a:gd name="T4" fmla="*/ 7853 w 2945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53" h="21600" fill="none" extrusionOk="0">
                <a:moveTo>
                  <a:pt x="0" y="1478"/>
                </a:moveTo>
                <a:cubicBezTo>
                  <a:pt x="2502" y="501"/>
                  <a:pt x="5166" y="-1"/>
                  <a:pt x="7853" y="0"/>
                </a:cubicBezTo>
                <a:cubicBezTo>
                  <a:pt x="19782" y="0"/>
                  <a:pt x="29453" y="9670"/>
                  <a:pt x="29453" y="21600"/>
                </a:cubicBezTo>
              </a:path>
              <a:path w="29453" h="21600" stroke="0" extrusionOk="0">
                <a:moveTo>
                  <a:pt x="0" y="1478"/>
                </a:moveTo>
                <a:cubicBezTo>
                  <a:pt x="2502" y="501"/>
                  <a:pt x="5166" y="-1"/>
                  <a:pt x="7853" y="0"/>
                </a:cubicBezTo>
                <a:cubicBezTo>
                  <a:pt x="19782" y="0"/>
                  <a:pt x="29453" y="9670"/>
                  <a:pt x="29453" y="21600"/>
                </a:cubicBezTo>
                <a:lnTo>
                  <a:pt x="7853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5" name="Arc 27"/>
          <p:cNvSpPr>
            <a:spLocks/>
          </p:cNvSpPr>
          <p:nvPr/>
        </p:nvSpPr>
        <p:spPr bwMode="auto">
          <a:xfrm flipH="1">
            <a:off x="2089150" y="3286125"/>
            <a:ext cx="179388" cy="215900"/>
          </a:xfrm>
          <a:custGeom>
            <a:avLst/>
            <a:gdLst>
              <a:gd name="G0" fmla="+- 5192 0 0"/>
              <a:gd name="G1" fmla="+- 21600 0 0"/>
              <a:gd name="G2" fmla="+- 21600 0 0"/>
              <a:gd name="T0" fmla="*/ 0 w 26792"/>
              <a:gd name="T1" fmla="*/ 633 h 21600"/>
              <a:gd name="T2" fmla="*/ 26792 w 26792"/>
              <a:gd name="T3" fmla="*/ 21600 h 21600"/>
              <a:gd name="T4" fmla="*/ 5192 w 267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792" h="21600" fill="none" extrusionOk="0">
                <a:moveTo>
                  <a:pt x="0" y="633"/>
                </a:moveTo>
                <a:cubicBezTo>
                  <a:pt x="1698" y="212"/>
                  <a:pt x="3442" y="-1"/>
                  <a:pt x="5192" y="0"/>
                </a:cubicBezTo>
                <a:cubicBezTo>
                  <a:pt x="17121" y="0"/>
                  <a:pt x="26792" y="9670"/>
                  <a:pt x="26792" y="21600"/>
                </a:cubicBezTo>
              </a:path>
              <a:path w="26792" h="21600" stroke="0" extrusionOk="0">
                <a:moveTo>
                  <a:pt x="0" y="633"/>
                </a:moveTo>
                <a:cubicBezTo>
                  <a:pt x="1698" y="212"/>
                  <a:pt x="3442" y="-1"/>
                  <a:pt x="5192" y="0"/>
                </a:cubicBezTo>
                <a:cubicBezTo>
                  <a:pt x="17121" y="0"/>
                  <a:pt x="26792" y="9670"/>
                  <a:pt x="26792" y="21600"/>
                </a:cubicBezTo>
                <a:lnTo>
                  <a:pt x="5192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6" name="Arc 28"/>
          <p:cNvSpPr>
            <a:spLocks/>
          </p:cNvSpPr>
          <p:nvPr/>
        </p:nvSpPr>
        <p:spPr bwMode="auto">
          <a:xfrm flipH="1" flipV="1">
            <a:off x="2160588" y="2781300"/>
            <a:ext cx="215900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7" name="Arc 29"/>
          <p:cNvSpPr>
            <a:spLocks/>
          </p:cNvSpPr>
          <p:nvPr/>
        </p:nvSpPr>
        <p:spPr bwMode="auto">
          <a:xfrm>
            <a:off x="2449513" y="2493963"/>
            <a:ext cx="215900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303213" y="1500188"/>
            <a:ext cx="192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/>
              <a:t>Доказательство:</a:t>
            </a: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-36513" y="3567113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Е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592138" y="4092575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4. </a:t>
            </a:r>
            <a:r>
              <a:rPr lang="en-US" sz="1500"/>
              <a:t>Δ</a:t>
            </a:r>
            <a:r>
              <a:rPr lang="en-US"/>
              <a:t>ECD : </a:t>
            </a:r>
            <a:endParaRPr lang="ru-RU"/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1600200" y="4092575"/>
            <a:ext cx="2411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EM=MC (</a:t>
            </a:r>
            <a:r>
              <a:rPr lang="ru-RU"/>
              <a:t>по 3б</a:t>
            </a:r>
            <a:r>
              <a:rPr lang="en-US"/>
              <a:t>)</a:t>
            </a:r>
            <a:endParaRPr lang="ru-RU"/>
          </a:p>
          <a:p>
            <a:r>
              <a:rPr lang="en-US"/>
              <a:t>CN=ND </a:t>
            </a:r>
            <a:r>
              <a:rPr lang="ru-RU"/>
              <a:t>(по условию)</a:t>
            </a:r>
          </a:p>
        </p:txBody>
      </p:sp>
      <p:grpSp>
        <p:nvGrpSpPr>
          <p:cNvPr id="63587" name="Group 99"/>
          <p:cNvGrpSpPr>
            <a:grpSpLocks/>
          </p:cNvGrpSpPr>
          <p:nvPr/>
        </p:nvGrpSpPr>
        <p:grpSpPr bwMode="auto">
          <a:xfrm>
            <a:off x="3924300" y="4148138"/>
            <a:ext cx="3571875" cy="576262"/>
            <a:chOff x="2472" y="2613"/>
            <a:chExt cx="2250" cy="363"/>
          </a:xfrm>
        </p:grpSpPr>
        <p:sp>
          <p:nvSpPr>
            <p:cNvPr id="63534" name="AutoShape 46"/>
            <p:cNvSpPr>
              <a:spLocks/>
            </p:cNvSpPr>
            <p:nvPr/>
          </p:nvSpPr>
          <p:spPr bwMode="auto">
            <a:xfrm>
              <a:off x="2472" y="2613"/>
              <a:ext cx="182" cy="363"/>
            </a:xfrm>
            <a:prstGeom prst="rightBrace">
              <a:avLst>
                <a:gd name="adj1" fmla="val 1662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35" name="Text Box 47"/>
            <p:cNvSpPr txBox="1">
              <a:spLocks noChangeArrowheads="1"/>
            </p:cNvSpPr>
            <p:nvPr/>
          </p:nvSpPr>
          <p:spPr bwMode="auto">
            <a:xfrm>
              <a:off x="2641" y="2669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=</a:t>
              </a:r>
              <a:r>
                <a:rPr lang="en-US"/>
                <a:t>&gt;</a:t>
              </a:r>
              <a:endParaRPr lang="ru-RU"/>
            </a:p>
          </p:txBody>
        </p:sp>
        <p:sp>
          <p:nvSpPr>
            <p:cNvPr id="63536" name="Text Box 48"/>
            <p:cNvSpPr txBox="1">
              <a:spLocks noChangeArrowheads="1"/>
            </p:cNvSpPr>
            <p:nvPr/>
          </p:nvSpPr>
          <p:spPr bwMode="auto">
            <a:xfrm>
              <a:off x="2867" y="2668"/>
              <a:ext cx="18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MN – </a:t>
              </a:r>
              <a:r>
                <a:rPr lang="ru-RU"/>
                <a:t>средняя линия </a:t>
              </a:r>
              <a:r>
                <a:rPr lang="en-US" sz="1500"/>
                <a:t>Δ</a:t>
              </a:r>
              <a:r>
                <a:rPr lang="en-US"/>
                <a:t>ECD</a:t>
              </a:r>
              <a:endParaRPr lang="ru-RU"/>
            </a:p>
          </p:txBody>
        </p:sp>
      </p:grp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663575" y="4884738"/>
            <a:ext cx="4165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тогда по свойству:</a:t>
            </a:r>
          </a:p>
          <a:p>
            <a:r>
              <a:rPr lang="ru-RU"/>
              <a:t>	1)  </a:t>
            </a:r>
            <a:r>
              <a:rPr lang="en-US"/>
              <a:t>MN||ED</a:t>
            </a:r>
            <a:r>
              <a:rPr lang="ru-RU"/>
              <a:t>, то есть </a:t>
            </a:r>
            <a:r>
              <a:rPr lang="en-US"/>
              <a:t>MN || AD</a:t>
            </a:r>
          </a:p>
          <a:p>
            <a:r>
              <a:rPr lang="en-US"/>
              <a:t>			    BC  || AD</a:t>
            </a:r>
            <a:endParaRPr lang="ru-RU"/>
          </a:p>
        </p:txBody>
      </p:sp>
      <p:grpSp>
        <p:nvGrpSpPr>
          <p:cNvPr id="63588" name="Group 100"/>
          <p:cNvGrpSpPr>
            <a:grpSpLocks/>
          </p:cNvGrpSpPr>
          <p:nvPr/>
        </p:nvGrpSpPr>
        <p:grpSpPr bwMode="auto">
          <a:xfrm>
            <a:off x="4787900" y="5229225"/>
            <a:ext cx="2000250" cy="576263"/>
            <a:chOff x="3016" y="3294"/>
            <a:chExt cx="1260" cy="363"/>
          </a:xfrm>
        </p:grpSpPr>
        <p:sp>
          <p:nvSpPr>
            <p:cNvPr id="63538" name="AutoShape 50"/>
            <p:cNvSpPr>
              <a:spLocks/>
            </p:cNvSpPr>
            <p:nvPr/>
          </p:nvSpPr>
          <p:spPr bwMode="auto">
            <a:xfrm>
              <a:off x="3016" y="3294"/>
              <a:ext cx="182" cy="363"/>
            </a:xfrm>
            <a:prstGeom prst="rightBrace">
              <a:avLst>
                <a:gd name="adj1" fmla="val 1662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39" name="Text Box 51"/>
            <p:cNvSpPr txBox="1">
              <a:spLocks noChangeArrowheads="1"/>
            </p:cNvSpPr>
            <p:nvPr/>
          </p:nvSpPr>
          <p:spPr bwMode="auto">
            <a:xfrm>
              <a:off x="3144" y="3350"/>
              <a:ext cx="3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ru-RU"/>
                <a:t>=</a:t>
              </a:r>
              <a:r>
                <a:rPr lang="en-US"/>
                <a:t>&gt;</a:t>
              </a:r>
              <a:endParaRPr lang="ru-RU"/>
            </a:p>
          </p:txBody>
        </p:sp>
        <p:sp>
          <p:nvSpPr>
            <p:cNvPr id="63540" name="Text Box 52"/>
            <p:cNvSpPr txBox="1">
              <a:spLocks noChangeArrowheads="1"/>
            </p:cNvSpPr>
            <p:nvPr/>
          </p:nvSpPr>
          <p:spPr bwMode="auto">
            <a:xfrm>
              <a:off x="3457" y="3349"/>
              <a:ext cx="8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MN || BC</a:t>
              </a:r>
              <a:endParaRPr lang="ru-RU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1600200" y="5892800"/>
            <a:ext cx="4922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2) MN = </a:t>
            </a:r>
            <a:r>
              <a:rPr lang="en-US" b="1"/>
              <a:t>½</a:t>
            </a:r>
            <a:r>
              <a:rPr lang="en-US"/>
              <a:t> ED = </a:t>
            </a:r>
            <a:r>
              <a:rPr lang="en-US" b="1"/>
              <a:t>½</a:t>
            </a:r>
            <a:r>
              <a:rPr lang="en-US"/>
              <a:t> (EA+AD) = </a:t>
            </a:r>
            <a:r>
              <a:rPr lang="en-US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½ (BC+AD)</a:t>
            </a:r>
            <a:endParaRPr lang="ru-RU" b="1" u="sng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543" name="Line 55"/>
          <p:cNvSpPr>
            <a:spLocks noChangeShapeType="1"/>
          </p:cNvSpPr>
          <p:nvPr/>
        </p:nvSpPr>
        <p:spPr bwMode="auto">
          <a:xfrm flipV="1">
            <a:off x="0" y="2708275"/>
            <a:ext cx="2411413" cy="792163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44" name="Line 56"/>
          <p:cNvSpPr>
            <a:spLocks noChangeShapeType="1"/>
          </p:cNvSpPr>
          <p:nvPr/>
        </p:nvSpPr>
        <p:spPr bwMode="auto">
          <a:xfrm>
            <a:off x="0" y="3500438"/>
            <a:ext cx="2268538" cy="0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1871663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5473700" y="3571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2303463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4679950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63550" name="Line 62"/>
          <p:cNvSpPr>
            <a:spLocks noChangeShapeType="1"/>
          </p:cNvSpPr>
          <p:nvPr/>
        </p:nvSpPr>
        <p:spPr bwMode="auto">
          <a:xfrm>
            <a:off x="2232025" y="3500438"/>
            <a:ext cx="3529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51" name="Line 63"/>
          <p:cNvSpPr>
            <a:spLocks noChangeShapeType="1"/>
          </p:cNvSpPr>
          <p:nvPr/>
        </p:nvSpPr>
        <p:spPr bwMode="auto">
          <a:xfrm>
            <a:off x="4679950" y="1987550"/>
            <a:ext cx="1081088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52" name="Line 64"/>
          <p:cNvSpPr>
            <a:spLocks noChangeShapeType="1"/>
          </p:cNvSpPr>
          <p:nvPr/>
        </p:nvSpPr>
        <p:spPr bwMode="auto">
          <a:xfrm>
            <a:off x="2592388" y="1987550"/>
            <a:ext cx="20875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53" name="Line 65"/>
          <p:cNvSpPr>
            <a:spLocks noChangeShapeType="1"/>
          </p:cNvSpPr>
          <p:nvPr/>
        </p:nvSpPr>
        <p:spPr bwMode="auto">
          <a:xfrm flipH="1">
            <a:off x="2232025" y="1987550"/>
            <a:ext cx="360363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554" name="Group 66"/>
          <p:cNvGrpSpPr>
            <a:grpSpLocks/>
          </p:cNvGrpSpPr>
          <p:nvPr/>
        </p:nvGrpSpPr>
        <p:grpSpPr bwMode="auto">
          <a:xfrm>
            <a:off x="1943100" y="2492375"/>
            <a:ext cx="504825" cy="366713"/>
            <a:chOff x="1746" y="2428"/>
            <a:chExt cx="318" cy="231"/>
          </a:xfrm>
        </p:grpSpPr>
        <p:sp>
          <p:nvSpPr>
            <p:cNvPr id="63555" name="Text Box 67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63556" name="AutoShape 68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3557" name="Group 69"/>
          <p:cNvGrpSpPr>
            <a:grpSpLocks/>
          </p:cNvGrpSpPr>
          <p:nvPr/>
        </p:nvGrpSpPr>
        <p:grpSpPr bwMode="auto">
          <a:xfrm>
            <a:off x="2230438" y="2354263"/>
            <a:ext cx="360362" cy="792162"/>
            <a:chOff x="521" y="2704"/>
            <a:chExt cx="227" cy="499"/>
          </a:xfrm>
        </p:grpSpPr>
        <p:sp>
          <p:nvSpPr>
            <p:cNvPr id="63558" name="Line 70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59" name="Line 71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60" name="Line 72"/>
          <p:cNvSpPr>
            <a:spLocks noChangeShapeType="1"/>
          </p:cNvSpPr>
          <p:nvPr/>
        </p:nvSpPr>
        <p:spPr bwMode="auto">
          <a:xfrm>
            <a:off x="2446338" y="2714625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561" name="Group 73"/>
          <p:cNvGrpSpPr>
            <a:grpSpLocks/>
          </p:cNvGrpSpPr>
          <p:nvPr/>
        </p:nvGrpSpPr>
        <p:grpSpPr bwMode="auto">
          <a:xfrm>
            <a:off x="5111750" y="2492375"/>
            <a:ext cx="358775" cy="366713"/>
            <a:chOff x="2835" y="2432"/>
            <a:chExt cx="226" cy="231"/>
          </a:xfrm>
        </p:grpSpPr>
        <p:sp>
          <p:nvSpPr>
            <p:cNvPr id="63562" name="Text Box 74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63563" name="AutoShape 75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3565" name="Line 77"/>
          <p:cNvSpPr>
            <a:spLocks noChangeShapeType="1"/>
          </p:cNvSpPr>
          <p:nvPr/>
        </p:nvSpPr>
        <p:spPr bwMode="auto">
          <a:xfrm flipH="1">
            <a:off x="4822825" y="2138363"/>
            <a:ext cx="144463" cy="2159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66" name="Line 78"/>
          <p:cNvSpPr>
            <a:spLocks noChangeShapeType="1"/>
          </p:cNvSpPr>
          <p:nvPr/>
        </p:nvSpPr>
        <p:spPr bwMode="auto">
          <a:xfrm flipH="1">
            <a:off x="5326063" y="2859088"/>
            <a:ext cx="144462" cy="2159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67" name="Arc 79"/>
          <p:cNvSpPr>
            <a:spLocks/>
          </p:cNvSpPr>
          <p:nvPr/>
        </p:nvSpPr>
        <p:spPr bwMode="auto">
          <a:xfrm flipV="1">
            <a:off x="2540000" y="1990725"/>
            <a:ext cx="196850" cy="215900"/>
          </a:xfrm>
          <a:custGeom>
            <a:avLst/>
            <a:gdLst>
              <a:gd name="G0" fmla="+- 7853 0 0"/>
              <a:gd name="G1" fmla="+- 21600 0 0"/>
              <a:gd name="G2" fmla="+- 21600 0 0"/>
              <a:gd name="T0" fmla="*/ 0 w 29453"/>
              <a:gd name="T1" fmla="*/ 1478 h 21600"/>
              <a:gd name="T2" fmla="*/ 29453 w 29453"/>
              <a:gd name="T3" fmla="*/ 21600 h 21600"/>
              <a:gd name="T4" fmla="*/ 7853 w 2945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53" h="21600" fill="none" extrusionOk="0">
                <a:moveTo>
                  <a:pt x="0" y="1478"/>
                </a:moveTo>
                <a:cubicBezTo>
                  <a:pt x="2502" y="501"/>
                  <a:pt x="5166" y="-1"/>
                  <a:pt x="7853" y="0"/>
                </a:cubicBezTo>
                <a:cubicBezTo>
                  <a:pt x="19782" y="0"/>
                  <a:pt x="29453" y="9670"/>
                  <a:pt x="29453" y="21600"/>
                </a:cubicBezTo>
              </a:path>
              <a:path w="29453" h="21600" stroke="0" extrusionOk="0">
                <a:moveTo>
                  <a:pt x="0" y="1478"/>
                </a:moveTo>
                <a:cubicBezTo>
                  <a:pt x="2502" y="501"/>
                  <a:pt x="5166" y="-1"/>
                  <a:pt x="7853" y="0"/>
                </a:cubicBezTo>
                <a:cubicBezTo>
                  <a:pt x="19782" y="0"/>
                  <a:pt x="29453" y="9670"/>
                  <a:pt x="29453" y="21600"/>
                </a:cubicBezTo>
                <a:lnTo>
                  <a:pt x="7853" y="21600"/>
                </a:lnTo>
                <a:close/>
              </a:path>
            </a:pathLst>
          </a:custGeom>
          <a:noFill/>
          <a:ln w="28575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68" name="Arc 80"/>
          <p:cNvSpPr>
            <a:spLocks/>
          </p:cNvSpPr>
          <p:nvPr/>
        </p:nvSpPr>
        <p:spPr bwMode="auto">
          <a:xfrm flipH="1">
            <a:off x="2089150" y="3286125"/>
            <a:ext cx="179388" cy="215900"/>
          </a:xfrm>
          <a:custGeom>
            <a:avLst/>
            <a:gdLst>
              <a:gd name="G0" fmla="+- 5192 0 0"/>
              <a:gd name="G1" fmla="+- 21600 0 0"/>
              <a:gd name="G2" fmla="+- 21600 0 0"/>
              <a:gd name="T0" fmla="*/ 0 w 26792"/>
              <a:gd name="T1" fmla="*/ 633 h 21600"/>
              <a:gd name="T2" fmla="*/ 26792 w 26792"/>
              <a:gd name="T3" fmla="*/ 21600 h 21600"/>
              <a:gd name="T4" fmla="*/ 5192 w 267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792" h="21600" fill="none" extrusionOk="0">
                <a:moveTo>
                  <a:pt x="0" y="633"/>
                </a:moveTo>
                <a:cubicBezTo>
                  <a:pt x="1698" y="212"/>
                  <a:pt x="3442" y="-1"/>
                  <a:pt x="5192" y="0"/>
                </a:cubicBezTo>
                <a:cubicBezTo>
                  <a:pt x="17121" y="0"/>
                  <a:pt x="26792" y="9670"/>
                  <a:pt x="26792" y="21600"/>
                </a:cubicBezTo>
              </a:path>
              <a:path w="26792" h="21600" stroke="0" extrusionOk="0">
                <a:moveTo>
                  <a:pt x="0" y="633"/>
                </a:moveTo>
                <a:cubicBezTo>
                  <a:pt x="1698" y="212"/>
                  <a:pt x="3442" y="-1"/>
                  <a:pt x="5192" y="0"/>
                </a:cubicBezTo>
                <a:cubicBezTo>
                  <a:pt x="17121" y="0"/>
                  <a:pt x="26792" y="9670"/>
                  <a:pt x="26792" y="21600"/>
                </a:cubicBezTo>
                <a:lnTo>
                  <a:pt x="5192" y="21600"/>
                </a:lnTo>
                <a:close/>
              </a:path>
            </a:pathLst>
          </a:custGeom>
          <a:noFill/>
          <a:ln w="28575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69" name="Arc 81"/>
          <p:cNvSpPr>
            <a:spLocks/>
          </p:cNvSpPr>
          <p:nvPr/>
        </p:nvSpPr>
        <p:spPr bwMode="auto">
          <a:xfrm flipH="1" flipV="1">
            <a:off x="2160588" y="2781300"/>
            <a:ext cx="215900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70" name="Arc 82"/>
          <p:cNvSpPr>
            <a:spLocks/>
          </p:cNvSpPr>
          <p:nvPr/>
        </p:nvSpPr>
        <p:spPr bwMode="auto">
          <a:xfrm>
            <a:off x="2449513" y="2493963"/>
            <a:ext cx="215900" cy="1428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71" name="Text Box 83"/>
          <p:cNvSpPr txBox="1">
            <a:spLocks noChangeArrowheads="1"/>
          </p:cNvSpPr>
          <p:nvPr/>
        </p:nvSpPr>
        <p:spPr bwMode="auto">
          <a:xfrm>
            <a:off x="-36513" y="3567113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Е</a:t>
            </a:r>
          </a:p>
        </p:txBody>
      </p:sp>
      <p:sp>
        <p:nvSpPr>
          <p:cNvPr id="63572" name="Line 84"/>
          <p:cNvSpPr>
            <a:spLocks noChangeShapeType="1"/>
          </p:cNvSpPr>
          <p:nvPr/>
        </p:nvSpPr>
        <p:spPr bwMode="auto">
          <a:xfrm flipH="1">
            <a:off x="2195513" y="2708275"/>
            <a:ext cx="215900" cy="792163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73" name="Line 85"/>
          <p:cNvSpPr>
            <a:spLocks noChangeShapeType="1"/>
          </p:cNvSpPr>
          <p:nvPr/>
        </p:nvSpPr>
        <p:spPr bwMode="auto">
          <a:xfrm flipH="1">
            <a:off x="2411413" y="1989138"/>
            <a:ext cx="144462" cy="719137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74" name="Line 86"/>
          <p:cNvSpPr>
            <a:spLocks noChangeShapeType="1"/>
          </p:cNvSpPr>
          <p:nvPr/>
        </p:nvSpPr>
        <p:spPr bwMode="auto">
          <a:xfrm>
            <a:off x="2555875" y="1989138"/>
            <a:ext cx="2087563" cy="0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75" name="Line 87"/>
          <p:cNvSpPr>
            <a:spLocks noChangeShapeType="1"/>
          </p:cNvSpPr>
          <p:nvPr/>
        </p:nvSpPr>
        <p:spPr bwMode="auto">
          <a:xfrm flipH="1">
            <a:off x="2411413" y="1989138"/>
            <a:ext cx="2232025" cy="719137"/>
          </a:xfrm>
          <a:prstGeom prst="line">
            <a:avLst/>
          </a:prstGeom>
          <a:noFill/>
          <a:ln w="38100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576" name="Group 88"/>
          <p:cNvGrpSpPr>
            <a:grpSpLocks/>
          </p:cNvGrpSpPr>
          <p:nvPr/>
        </p:nvGrpSpPr>
        <p:grpSpPr bwMode="auto">
          <a:xfrm>
            <a:off x="2195513" y="2349500"/>
            <a:ext cx="431800" cy="792163"/>
            <a:chOff x="521" y="2704"/>
            <a:chExt cx="227" cy="499"/>
          </a:xfrm>
        </p:grpSpPr>
        <p:sp>
          <p:nvSpPr>
            <p:cNvPr id="63577" name="Line 89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38100">
              <a:solidFill>
                <a:srgbClr val="4F009E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78" name="Line 90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38100">
              <a:solidFill>
                <a:srgbClr val="4F009E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79" name="Line 91"/>
          <p:cNvSpPr>
            <a:spLocks noChangeShapeType="1"/>
          </p:cNvSpPr>
          <p:nvPr/>
        </p:nvSpPr>
        <p:spPr bwMode="auto">
          <a:xfrm flipH="1">
            <a:off x="1042988" y="3357563"/>
            <a:ext cx="433387" cy="287337"/>
          </a:xfrm>
          <a:prstGeom prst="line">
            <a:avLst/>
          </a:pr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80" name="Line 92"/>
          <p:cNvSpPr>
            <a:spLocks noChangeShapeType="1"/>
          </p:cNvSpPr>
          <p:nvPr/>
        </p:nvSpPr>
        <p:spPr bwMode="auto">
          <a:xfrm flipH="1">
            <a:off x="3059113" y="1844675"/>
            <a:ext cx="433387" cy="287338"/>
          </a:xfrm>
          <a:prstGeom prst="line">
            <a:avLst/>
          </a:prstGeom>
          <a:noFill/>
          <a:ln w="38100" cmpd="dbl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81" name="Line 93"/>
          <p:cNvSpPr>
            <a:spLocks noChangeShapeType="1"/>
          </p:cNvSpPr>
          <p:nvPr/>
        </p:nvSpPr>
        <p:spPr bwMode="auto">
          <a:xfrm>
            <a:off x="1042988" y="2997200"/>
            <a:ext cx="288925" cy="215900"/>
          </a:xfrm>
          <a:prstGeom prst="line">
            <a:avLst/>
          </a:prstGeom>
          <a:noFill/>
          <a:ln w="76200" cmpd="tri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82" name="Line 94"/>
          <p:cNvSpPr>
            <a:spLocks noChangeShapeType="1"/>
          </p:cNvSpPr>
          <p:nvPr/>
        </p:nvSpPr>
        <p:spPr bwMode="auto">
          <a:xfrm>
            <a:off x="3059113" y="2349500"/>
            <a:ext cx="288925" cy="215900"/>
          </a:xfrm>
          <a:prstGeom prst="line">
            <a:avLst/>
          </a:prstGeom>
          <a:noFill/>
          <a:ln w="76200" cmpd="tri">
            <a:solidFill>
              <a:srgbClr val="4F009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3583" name="Line 95"/>
          <p:cNvSpPr>
            <a:spLocks noChangeShapeType="1"/>
          </p:cNvSpPr>
          <p:nvPr/>
        </p:nvSpPr>
        <p:spPr bwMode="auto">
          <a:xfrm flipV="1">
            <a:off x="0" y="1989138"/>
            <a:ext cx="4643438" cy="15113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3589" name="Group 101"/>
          <p:cNvGrpSpPr>
            <a:grpSpLocks/>
          </p:cNvGrpSpPr>
          <p:nvPr/>
        </p:nvGrpSpPr>
        <p:grpSpPr bwMode="auto">
          <a:xfrm>
            <a:off x="0" y="1989138"/>
            <a:ext cx="5724525" cy="1511300"/>
            <a:chOff x="0" y="1253"/>
            <a:chExt cx="3606" cy="952"/>
          </a:xfrm>
        </p:grpSpPr>
        <p:sp>
          <p:nvSpPr>
            <p:cNvPr id="63584" name="Line 96"/>
            <p:cNvSpPr>
              <a:spLocks noChangeShapeType="1"/>
            </p:cNvSpPr>
            <p:nvPr/>
          </p:nvSpPr>
          <p:spPr bwMode="auto">
            <a:xfrm>
              <a:off x="0" y="2205"/>
              <a:ext cx="3606" cy="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85" name="Line 97"/>
            <p:cNvSpPr>
              <a:spLocks noChangeShapeType="1"/>
            </p:cNvSpPr>
            <p:nvPr/>
          </p:nvSpPr>
          <p:spPr bwMode="auto">
            <a:xfrm>
              <a:off x="2925" y="1253"/>
              <a:ext cx="681" cy="952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91" name="Rectangle 103"/>
          <p:cNvSpPr>
            <a:spLocks noChangeArrowheads="1"/>
          </p:cNvSpPr>
          <p:nvPr/>
        </p:nvSpPr>
        <p:spPr bwMode="auto">
          <a:xfrm>
            <a:off x="6516688" y="6165850"/>
            <a:ext cx="142875" cy="142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3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635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35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3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635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35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3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1" grpId="0"/>
      <p:bldP spid="63537" grpId="0"/>
      <p:bldP spid="63541" grpId="0"/>
      <p:bldP spid="63583" grpId="0" animBg="1"/>
      <p:bldP spid="635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Закрепление</a:t>
            </a:r>
          </a:p>
        </p:txBody>
      </p:sp>
      <p:grpSp>
        <p:nvGrpSpPr>
          <p:cNvPr id="65549" name="Group 13"/>
          <p:cNvGrpSpPr>
            <a:grpSpLocks/>
          </p:cNvGrpSpPr>
          <p:nvPr/>
        </p:nvGrpSpPr>
        <p:grpSpPr bwMode="auto">
          <a:xfrm>
            <a:off x="1476375" y="2420938"/>
            <a:ext cx="6624638" cy="3032125"/>
            <a:chOff x="295" y="2251"/>
            <a:chExt cx="2722" cy="1392"/>
          </a:xfrm>
        </p:grpSpPr>
        <p:grpSp>
          <p:nvGrpSpPr>
            <p:cNvPr id="65550" name="Group 14"/>
            <p:cNvGrpSpPr>
              <a:grpSpLocks/>
            </p:cNvGrpSpPr>
            <p:nvPr/>
          </p:nvGrpSpPr>
          <p:grpSpPr bwMode="auto">
            <a:xfrm>
              <a:off x="340" y="2791"/>
              <a:ext cx="318" cy="168"/>
              <a:chOff x="1746" y="2428"/>
              <a:chExt cx="318" cy="168"/>
            </a:xfrm>
          </p:grpSpPr>
          <p:sp>
            <p:nvSpPr>
              <p:cNvPr id="65551" name="Text Box 15"/>
              <p:cNvSpPr txBox="1">
                <a:spLocks noChangeArrowheads="1"/>
              </p:cNvSpPr>
              <p:nvPr/>
            </p:nvSpPr>
            <p:spPr bwMode="auto">
              <a:xfrm>
                <a:off x="1746" y="2428"/>
                <a:ext cx="181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  <a:endParaRPr lang="ru-RU"/>
              </a:p>
            </p:txBody>
          </p:sp>
          <p:sp>
            <p:nvSpPr>
              <p:cNvPr id="65552" name="AutoShape 16"/>
              <p:cNvSpPr>
                <a:spLocks noChangeArrowheads="1"/>
              </p:cNvSpPr>
              <p:nvPr/>
            </p:nvSpPr>
            <p:spPr bwMode="auto">
              <a:xfrm>
                <a:off x="2018" y="2523"/>
                <a:ext cx="46" cy="4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5553" name="Group 17"/>
            <p:cNvGrpSpPr>
              <a:grpSpLocks/>
            </p:cNvGrpSpPr>
            <p:nvPr/>
          </p:nvGrpSpPr>
          <p:grpSpPr bwMode="auto">
            <a:xfrm>
              <a:off x="2336" y="2791"/>
              <a:ext cx="226" cy="168"/>
              <a:chOff x="2835" y="2432"/>
              <a:chExt cx="226" cy="168"/>
            </a:xfrm>
          </p:grpSpPr>
          <p:sp>
            <p:nvSpPr>
              <p:cNvPr id="65554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32"/>
                <a:ext cx="181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N</a:t>
                </a:r>
                <a:endParaRPr lang="ru-RU"/>
              </a:p>
            </p:txBody>
          </p:sp>
          <p:sp>
            <p:nvSpPr>
              <p:cNvPr id="65555" name="AutoShape 19"/>
              <p:cNvSpPr>
                <a:spLocks noChangeArrowheads="1"/>
              </p:cNvSpPr>
              <p:nvPr/>
            </p:nvSpPr>
            <p:spPr bwMode="auto">
              <a:xfrm>
                <a:off x="2835" y="2523"/>
                <a:ext cx="46" cy="4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5556" name="Group 20"/>
            <p:cNvGrpSpPr>
              <a:grpSpLocks/>
            </p:cNvGrpSpPr>
            <p:nvPr/>
          </p:nvGrpSpPr>
          <p:grpSpPr bwMode="auto">
            <a:xfrm>
              <a:off x="295" y="2251"/>
              <a:ext cx="2722" cy="1392"/>
              <a:chOff x="295" y="2247"/>
              <a:chExt cx="2722" cy="1392"/>
            </a:xfrm>
          </p:grpSpPr>
          <p:grpSp>
            <p:nvGrpSpPr>
              <p:cNvPr id="65557" name="Group 21"/>
              <p:cNvGrpSpPr>
                <a:grpSpLocks/>
              </p:cNvGrpSpPr>
              <p:nvPr/>
            </p:nvGrpSpPr>
            <p:grpSpPr bwMode="auto">
              <a:xfrm>
                <a:off x="295" y="2247"/>
                <a:ext cx="2722" cy="1392"/>
                <a:chOff x="295" y="2247"/>
                <a:chExt cx="2722" cy="1392"/>
              </a:xfrm>
            </p:grpSpPr>
            <p:sp>
              <p:nvSpPr>
                <p:cNvPr id="6555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95" y="3471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A</a:t>
                  </a:r>
                  <a:endParaRPr lang="ru-RU"/>
                </a:p>
              </p:txBody>
            </p:sp>
            <p:sp>
              <p:nvSpPr>
                <p:cNvPr id="655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699" y="3471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D</a:t>
                  </a:r>
                  <a:endParaRPr lang="ru-RU"/>
                </a:p>
              </p:txBody>
            </p:sp>
            <p:sp>
              <p:nvSpPr>
                <p:cNvPr id="655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67" y="2247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B</a:t>
                  </a:r>
                  <a:endParaRPr lang="ru-RU"/>
                </a:p>
              </p:txBody>
            </p:sp>
            <p:sp>
              <p:nvSpPr>
                <p:cNvPr id="655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64" y="2247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C</a:t>
                  </a:r>
                  <a:endParaRPr lang="ru-RU"/>
                </a:p>
              </p:txBody>
            </p:sp>
            <p:sp>
              <p:nvSpPr>
                <p:cNvPr id="65562" name="Line 26"/>
                <p:cNvSpPr>
                  <a:spLocks noChangeShapeType="1"/>
                </p:cNvSpPr>
                <p:nvPr/>
              </p:nvSpPr>
              <p:spPr bwMode="auto">
                <a:xfrm>
                  <a:off x="522" y="3426"/>
                  <a:ext cx="222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3" name="Line 27"/>
                <p:cNvSpPr>
                  <a:spLocks noChangeShapeType="1"/>
                </p:cNvSpPr>
                <p:nvPr/>
              </p:nvSpPr>
              <p:spPr bwMode="auto">
                <a:xfrm>
                  <a:off x="2064" y="2473"/>
                  <a:ext cx="681" cy="95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4" name="Line 28"/>
                <p:cNvSpPr>
                  <a:spLocks noChangeShapeType="1"/>
                </p:cNvSpPr>
                <p:nvPr/>
              </p:nvSpPr>
              <p:spPr bwMode="auto">
                <a:xfrm>
                  <a:off x="749" y="2473"/>
                  <a:ext cx="13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5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522" y="2473"/>
                  <a:ext cx="227" cy="95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5566" name="Group 30"/>
              <p:cNvGrpSpPr>
                <a:grpSpLocks/>
              </p:cNvGrpSpPr>
              <p:nvPr/>
            </p:nvGrpSpPr>
            <p:grpSpPr bwMode="auto">
              <a:xfrm>
                <a:off x="521" y="2704"/>
                <a:ext cx="227" cy="499"/>
                <a:chOff x="521" y="2704"/>
                <a:chExt cx="227" cy="499"/>
              </a:xfrm>
            </p:grpSpPr>
            <p:sp>
              <p:nvSpPr>
                <p:cNvPr id="65567" name="Line 31"/>
                <p:cNvSpPr>
                  <a:spLocks noChangeShapeType="1"/>
                </p:cNvSpPr>
                <p:nvPr/>
              </p:nvSpPr>
              <p:spPr bwMode="auto">
                <a:xfrm flipH="1">
                  <a:off x="612" y="2704"/>
                  <a:ext cx="136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8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521" y="3112"/>
                  <a:ext cx="136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5569" name="Line 33"/>
              <p:cNvSpPr>
                <a:spLocks noChangeShapeType="1"/>
              </p:cNvSpPr>
              <p:nvPr/>
            </p:nvSpPr>
            <p:spPr bwMode="auto">
              <a:xfrm>
                <a:off x="657" y="2931"/>
                <a:ext cx="172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5570" name="Group 34"/>
              <p:cNvGrpSpPr>
                <a:grpSpLocks/>
              </p:cNvGrpSpPr>
              <p:nvPr/>
            </p:nvGrpSpPr>
            <p:grpSpPr bwMode="auto">
              <a:xfrm>
                <a:off x="2154" y="2568"/>
                <a:ext cx="408" cy="590"/>
                <a:chOff x="2154" y="2568"/>
                <a:chExt cx="408" cy="590"/>
              </a:xfrm>
            </p:grpSpPr>
            <p:sp>
              <p:nvSpPr>
                <p:cNvPr id="65571" name="Line 35"/>
                <p:cNvSpPr>
                  <a:spLocks noChangeShapeType="1"/>
                </p:cNvSpPr>
                <p:nvPr/>
              </p:nvSpPr>
              <p:spPr bwMode="auto">
                <a:xfrm flipH="1">
                  <a:off x="2154" y="2568"/>
                  <a:ext cx="91" cy="136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72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2471" y="3022"/>
                  <a:ext cx="91" cy="136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3635375" y="2492375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4,3 см</a:t>
            </a: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3706813" y="5048250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7,7 см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3994150" y="3463925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468313" y="15573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Закрепление</a:t>
            </a:r>
          </a:p>
        </p:txBody>
      </p:sp>
      <p:grpSp>
        <p:nvGrpSpPr>
          <p:cNvPr id="67587" name="Group 3"/>
          <p:cNvGrpSpPr>
            <a:grpSpLocks/>
          </p:cNvGrpSpPr>
          <p:nvPr/>
        </p:nvGrpSpPr>
        <p:grpSpPr bwMode="auto">
          <a:xfrm>
            <a:off x="250825" y="2420938"/>
            <a:ext cx="6624638" cy="3032125"/>
            <a:chOff x="295" y="2251"/>
            <a:chExt cx="2722" cy="1392"/>
          </a:xfrm>
        </p:grpSpPr>
        <p:grpSp>
          <p:nvGrpSpPr>
            <p:cNvPr id="67588" name="Group 4"/>
            <p:cNvGrpSpPr>
              <a:grpSpLocks/>
            </p:cNvGrpSpPr>
            <p:nvPr/>
          </p:nvGrpSpPr>
          <p:grpSpPr bwMode="auto">
            <a:xfrm>
              <a:off x="340" y="2791"/>
              <a:ext cx="318" cy="168"/>
              <a:chOff x="1746" y="2428"/>
              <a:chExt cx="318" cy="168"/>
            </a:xfrm>
          </p:grpSpPr>
          <p:sp>
            <p:nvSpPr>
              <p:cNvPr id="67589" name="Text Box 5"/>
              <p:cNvSpPr txBox="1">
                <a:spLocks noChangeArrowheads="1"/>
              </p:cNvSpPr>
              <p:nvPr/>
            </p:nvSpPr>
            <p:spPr bwMode="auto">
              <a:xfrm>
                <a:off x="1746" y="2428"/>
                <a:ext cx="181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  <a:endParaRPr lang="ru-RU"/>
              </a:p>
            </p:txBody>
          </p:sp>
          <p:sp>
            <p:nvSpPr>
              <p:cNvPr id="67590" name="AutoShape 6"/>
              <p:cNvSpPr>
                <a:spLocks noChangeArrowheads="1"/>
              </p:cNvSpPr>
              <p:nvPr/>
            </p:nvSpPr>
            <p:spPr bwMode="auto">
              <a:xfrm>
                <a:off x="2018" y="2523"/>
                <a:ext cx="46" cy="4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7591" name="Group 7"/>
            <p:cNvGrpSpPr>
              <a:grpSpLocks/>
            </p:cNvGrpSpPr>
            <p:nvPr/>
          </p:nvGrpSpPr>
          <p:grpSpPr bwMode="auto">
            <a:xfrm>
              <a:off x="2336" y="2791"/>
              <a:ext cx="226" cy="168"/>
              <a:chOff x="2835" y="2432"/>
              <a:chExt cx="226" cy="168"/>
            </a:xfrm>
          </p:grpSpPr>
          <p:sp>
            <p:nvSpPr>
              <p:cNvPr id="67592" name="Text Box 8"/>
              <p:cNvSpPr txBox="1">
                <a:spLocks noChangeArrowheads="1"/>
              </p:cNvSpPr>
              <p:nvPr/>
            </p:nvSpPr>
            <p:spPr bwMode="auto">
              <a:xfrm>
                <a:off x="2880" y="2432"/>
                <a:ext cx="181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N</a:t>
                </a:r>
                <a:endParaRPr lang="ru-RU"/>
              </a:p>
            </p:txBody>
          </p:sp>
          <p:sp>
            <p:nvSpPr>
              <p:cNvPr id="67593" name="AutoShape 9"/>
              <p:cNvSpPr>
                <a:spLocks noChangeArrowheads="1"/>
              </p:cNvSpPr>
              <p:nvPr/>
            </p:nvSpPr>
            <p:spPr bwMode="auto">
              <a:xfrm>
                <a:off x="2835" y="2523"/>
                <a:ext cx="46" cy="4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7594" name="Group 10"/>
            <p:cNvGrpSpPr>
              <a:grpSpLocks/>
            </p:cNvGrpSpPr>
            <p:nvPr/>
          </p:nvGrpSpPr>
          <p:grpSpPr bwMode="auto">
            <a:xfrm>
              <a:off x="295" y="2251"/>
              <a:ext cx="2722" cy="1392"/>
              <a:chOff x="295" y="2247"/>
              <a:chExt cx="2722" cy="1392"/>
            </a:xfrm>
          </p:grpSpPr>
          <p:grpSp>
            <p:nvGrpSpPr>
              <p:cNvPr id="67595" name="Group 11"/>
              <p:cNvGrpSpPr>
                <a:grpSpLocks/>
              </p:cNvGrpSpPr>
              <p:nvPr/>
            </p:nvGrpSpPr>
            <p:grpSpPr bwMode="auto">
              <a:xfrm>
                <a:off x="295" y="2247"/>
                <a:ext cx="2722" cy="1392"/>
                <a:chOff x="295" y="2247"/>
                <a:chExt cx="2722" cy="1392"/>
              </a:xfrm>
            </p:grpSpPr>
            <p:sp>
              <p:nvSpPr>
                <p:cNvPr id="6759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95" y="3471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   A</a:t>
                  </a:r>
                  <a:endParaRPr lang="ru-RU"/>
                </a:p>
              </p:txBody>
            </p:sp>
            <p:sp>
              <p:nvSpPr>
                <p:cNvPr id="6759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9" y="3471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D</a:t>
                  </a:r>
                  <a:endParaRPr lang="ru-RU"/>
                </a:p>
              </p:txBody>
            </p:sp>
            <p:sp>
              <p:nvSpPr>
                <p:cNvPr id="6759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67" y="2247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 B</a:t>
                  </a:r>
                  <a:endParaRPr lang="ru-RU"/>
                </a:p>
              </p:txBody>
            </p:sp>
            <p:sp>
              <p:nvSpPr>
                <p:cNvPr id="6759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064" y="2247"/>
                  <a:ext cx="318" cy="1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C</a:t>
                  </a:r>
                  <a:endParaRPr lang="ru-RU"/>
                </a:p>
              </p:txBody>
            </p:sp>
            <p:sp>
              <p:nvSpPr>
                <p:cNvPr id="67600" name="Line 16"/>
                <p:cNvSpPr>
                  <a:spLocks noChangeShapeType="1"/>
                </p:cNvSpPr>
                <p:nvPr/>
              </p:nvSpPr>
              <p:spPr bwMode="auto">
                <a:xfrm>
                  <a:off x="522" y="3426"/>
                  <a:ext cx="2223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1" name="Line 17"/>
                <p:cNvSpPr>
                  <a:spLocks noChangeShapeType="1"/>
                </p:cNvSpPr>
                <p:nvPr/>
              </p:nvSpPr>
              <p:spPr bwMode="auto">
                <a:xfrm>
                  <a:off x="2064" y="2473"/>
                  <a:ext cx="681" cy="95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2" name="Line 18"/>
                <p:cNvSpPr>
                  <a:spLocks noChangeShapeType="1"/>
                </p:cNvSpPr>
                <p:nvPr/>
              </p:nvSpPr>
              <p:spPr bwMode="auto">
                <a:xfrm>
                  <a:off x="749" y="2473"/>
                  <a:ext cx="13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522" y="2473"/>
                  <a:ext cx="227" cy="95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7604" name="Group 20"/>
              <p:cNvGrpSpPr>
                <a:grpSpLocks/>
              </p:cNvGrpSpPr>
              <p:nvPr/>
            </p:nvGrpSpPr>
            <p:grpSpPr bwMode="auto">
              <a:xfrm>
                <a:off x="521" y="2704"/>
                <a:ext cx="227" cy="499"/>
                <a:chOff x="521" y="2704"/>
                <a:chExt cx="227" cy="499"/>
              </a:xfrm>
            </p:grpSpPr>
            <p:sp>
              <p:nvSpPr>
                <p:cNvPr id="6760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12" y="2704"/>
                  <a:ext cx="136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1" y="3112"/>
                  <a:ext cx="136" cy="9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7607" name="Line 23"/>
              <p:cNvSpPr>
                <a:spLocks noChangeShapeType="1"/>
              </p:cNvSpPr>
              <p:nvPr/>
            </p:nvSpPr>
            <p:spPr bwMode="auto">
              <a:xfrm>
                <a:off x="657" y="2931"/>
                <a:ext cx="172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08" name="Group 24"/>
              <p:cNvGrpSpPr>
                <a:grpSpLocks/>
              </p:cNvGrpSpPr>
              <p:nvPr/>
            </p:nvGrpSpPr>
            <p:grpSpPr bwMode="auto">
              <a:xfrm>
                <a:off x="2154" y="2568"/>
                <a:ext cx="408" cy="590"/>
                <a:chOff x="2154" y="2568"/>
                <a:chExt cx="408" cy="590"/>
              </a:xfrm>
            </p:grpSpPr>
            <p:sp>
              <p:nvSpPr>
                <p:cNvPr id="6760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2154" y="2568"/>
                  <a:ext cx="91" cy="136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0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2471" y="3022"/>
                  <a:ext cx="91" cy="136"/>
                </a:xfrm>
                <a:prstGeom prst="line">
                  <a:avLst/>
                </a:prstGeom>
                <a:noFill/>
                <a:ln w="38100" cmpd="dbl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2700338" y="3463925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15 см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6732588" y="2565400"/>
            <a:ext cx="1627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AB = 16 </a:t>
            </a:r>
            <a:r>
              <a:rPr lang="ru-RU" sz="2000" b="1"/>
              <a:t>см</a:t>
            </a:r>
          </a:p>
          <a:p>
            <a:r>
              <a:rPr lang="en-US" sz="2000" b="1"/>
              <a:t>CD </a:t>
            </a:r>
            <a:r>
              <a:rPr lang="ru-RU" sz="2000" b="1"/>
              <a:t>= 1</a:t>
            </a:r>
            <a:r>
              <a:rPr lang="en-US" sz="2000" b="1"/>
              <a:t>8</a:t>
            </a:r>
            <a:r>
              <a:rPr lang="ru-RU" sz="2000" b="1"/>
              <a:t> см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6588125" y="3716338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 </a:t>
            </a:r>
            <a:r>
              <a:rPr lang="en-US" sz="1600" b="1">
                <a:effectLst>
                  <a:outerShdw blurRad="38100" dist="38100" dir="2700000" algn="tl">
                    <a:srgbClr val="FFFFFF"/>
                  </a:outerShdw>
                </a:effectLst>
              </a:rPr>
              <a:t>ABCD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= ?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468313" y="15573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Закрепление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2987675" y="2492375"/>
            <a:ext cx="2520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1979613" y="4149725"/>
            <a:ext cx="4537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 flipH="1">
            <a:off x="1979613" y="2492375"/>
            <a:ext cx="1008062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5508625" y="2492375"/>
            <a:ext cx="1008063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2413000" y="3068638"/>
            <a:ext cx="358775" cy="2159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5795963" y="2997200"/>
            <a:ext cx="288925" cy="28733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2987675" y="2492375"/>
            <a:ext cx="0" cy="1657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2987675" y="4005263"/>
            <a:ext cx="144463" cy="144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1743075" y="4092575"/>
            <a:ext cx="32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ru-RU"/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2824163" y="2125663"/>
            <a:ext cx="319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5343525" y="2147888"/>
            <a:ext cx="32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ru-RU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424613" y="4092575"/>
            <a:ext cx="33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</a:t>
            </a:r>
            <a:endParaRPr lang="ru-RU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24163" y="42148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sz="800"/>
              <a:t>1</a:t>
            </a:r>
            <a:endParaRPr lang="ru-RU"/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3706813" y="3752850"/>
            <a:ext cx="1441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ru-RU" sz="2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см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6156325" y="23495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MN – </a:t>
            </a:r>
            <a:r>
              <a:rPr lang="ru-RU" sz="2000" b="1"/>
              <a:t>средняя линия</a:t>
            </a:r>
          </a:p>
          <a:p>
            <a:r>
              <a:rPr lang="en-US" sz="2000" b="1"/>
              <a:t>MN - ?</a:t>
            </a:r>
            <a:endParaRPr lang="ru-RU" sz="2000" b="1"/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468313" y="15573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Закрепление</a:t>
            </a: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/>
              <a:t>Выполнить письменно: </a:t>
            </a:r>
          </a:p>
          <a:p>
            <a:pPr>
              <a:buFont typeface="Arial" charset="0"/>
              <a:buNone/>
            </a:pPr>
            <a:r>
              <a:rPr lang="ru-RU"/>
              <a:t>			Погорелов №69, стр. 101</a:t>
            </a:r>
          </a:p>
          <a:p>
            <a:pPr>
              <a:buFont typeface="Arial" charset="0"/>
              <a:buNone/>
            </a:pPr>
            <a:r>
              <a:rPr lang="ru-RU"/>
              <a:t>			*ЕГЭ-2004, вариант №383, 					задание </a:t>
            </a:r>
            <a:r>
              <a:rPr lang="en-US"/>
              <a:t>B</a:t>
            </a:r>
            <a:r>
              <a:rPr lang="en-US" sz="1800"/>
              <a:t>9 </a:t>
            </a:r>
            <a:r>
              <a:rPr lang="ru-RU"/>
              <a:t>, стр.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Самостоятельная работа</a:t>
            </a:r>
          </a:p>
        </p:txBody>
      </p:sp>
      <p:sp>
        <p:nvSpPr>
          <p:cNvPr id="75780" name="WordArt 4" descr="Белый мрамор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27088" y="2997200"/>
            <a:ext cx="165735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на "3"</a:t>
            </a:r>
          </a:p>
        </p:txBody>
      </p:sp>
      <p:sp>
        <p:nvSpPr>
          <p:cNvPr id="75781" name="WordArt 5" descr="Белый мрамор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563938" y="2997200"/>
            <a:ext cx="17287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/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"/>
                <a:cs typeface="Arial"/>
              </a:rPr>
              <a:t>на "4"</a:t>
            </a:r>
          </a:p>
        </p:txBody>
      </p:sp>
      <p:sp>
        <p:nvSpPr>
          <p:cNvPr id="75782" name="WordArt 6" descr="Белый мрамор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372225" y="2997200"/>
            <a:ext cx="18002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на "5"</a:t>
            </a:r>
          </a:p>
        </p:txBody>
      </p:sp>
      <p:sp>
        <p:nvSpPr>
          <p:cNvPr id="75783" name="AutoShape 7">
            <a:hlinkClick r:id="" action="ppaction://hlinkshowjump?jump=lastslide" highlightClick="1"/>
          </p:cNvPr>
          <p:cNvSpPr>
            <a:spLocks noChangeArrowheads="1"/>
          </p:cNvSpPr>
          <p:nvPr/>
        </p:nvSpPr>
        <p:spPr bwMode="auto">
          <a:xfrm>
            <a:off x="7596188" y="5661025"/>
            <a:ext cx="1403350" cy="1052513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5784" name="Picture 8" descr="карандаш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5097463"/>
            <a:ext cx="1582737" cy="1254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Самостоятельная работа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1187450" y="2205038"/>
            <a:ext cx="4321175" cy="2309812"/>
            <a:chOff x="295" y="2247"/>
            <a:chExt cx="2722" cy="1455"/>
          </a:xfrm>
        </p:grpSpPr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295" y="347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2699" y="347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auto">
            <a:xfrm>
              <a:off x="567" y="224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auto">
            <a:xfrm>
              <a:off x="2064" y="224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>
              <a:off x="522" y="3426"/>
              <a:ext cx="22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>
              <a:off x="2064" y="2473"/>
              <a:ext cx="681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>
              <a:off x="749" y="2473"/>
              <a:ext cx="1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 flipH="1">
              <a:off x="522" y="2473"/>
              <a:ext cx="227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693" name="Line 13"/>
          <p:cNvSpPr>
            <a:spLocks noChangeShapeType="1"/>
          </p:cNvSpPr>
          <p:nvPr/>
        </p:nvSpPr>
        <p:spPr bwMode="auto">
          <a:xfrm>
            <a:off x="1763713" y="3290888"/>
            <a:ext cx="27352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2636838" y="2871788"/>
            <a:ext cx="78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5 см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519113" y="1643063"/>
            <a:ext cx="569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№1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5487988" y="2144713"/>
            <a:ext cx="233521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Решение:</a:t>
            </a:r>
          </a:p>
          <a:p>
            <a:r>
              <a:rPr lang="en-US" sz="2400"/>
              <a:t>BC =</a:t>
            </a:r>
            <a:r>
              <a:rPr lang="ru-RU" sz="2400"/>
              <a:t> Х см</a:t>
            </a:r>
          </a:p>
          <a:p>
            <a:r>
              <a:rPr lang="en-US" sz="2400"/>
              <a:t>AD = 1.5X </a:t>
            </a:r>
            <a:r>
              <a:rPr lang="ru-RU" sz="2400"/>
              <a:t>см</a:t>
            </a:r>
          </a:p>
          <a:p>
            <a:r>
              <a:rPr lang="en-US" sz="2400"/>
              <a:t>BC+AD = 10 </a:t>
            </a:r>
            <a:r>
              <a:rPr lang="ru-RU" sz="2400"/>
              <a:t>см</a:t>
            </a:r>
          </a:p>
          <a:p>
            <a:r>
              <a:rPr lang="en-US" sz="2400"/>
              <a:t>X + 1.5X = 10</a:t>
            </a:r>
          </a:p>
          <a:p>
            <a:r>
              <a:rPr lang="en-US" sz="2400"/>
              <a:t>X = 4</a:t>
            </a:r>
          </a:p>
          <a:p>
            <a:r>
              <a:rPr lang="en-US" sz="2400"/>
              <a:t>BC = 4 </a:t>
            </a:r>
            <a:r>
              <a:rPr lang="ru-RU" sz="2400"/>
              <a:t>см</a:t>
            </a:r>
          </a:p>
          <a:p>
            <a:r>
              <a:rPr lang="en-US" sz="2400"/>
              <a:t>AD = </a:t>
            </a:r>
            <a:r>
              <a:rPr lang="ru-RU" sz="2400"/>
              <a:t>6 см</a:t>
            </a:r>
            <a:r>
              <a:rPr lang="en-US" sz="2400"/>
              <a:t>   </a:t>
            </a:r>
            <a:endParaRPr lang="ru-RU" sz="2400"/>
          </a:p>
        </p:txBody>
      </p:sp>
      <p:sp>
        <p:nvSpPr>
          <p:cNvPr id="71697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3675" y="6021388"/>
            <a:ext cx="1150938" cy="7207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Самостоятельная работа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187450" y="4148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003800" y="4148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619250" y="22050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  <a:endParaRPr lang="ru-RU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95738" y="22050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  <a:endParaRPr lang="ru-RU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1908175" y="4076700"/>
            <a:ext cx="316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3995738" y="2563813"/>
            <a:ext cx="1081087" cy="15128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1908175" y="2563813"/>
            <a:ext cx="2087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519113" y="1643063"/>
            <a:ext cx="569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№2</a:t>
            </a:r>
          </a:p>
        </p:txBody>
      </p:sp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1692275" y="4535488"/>
            <a:ext cx="4930775" cy="202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u="sng"/>
              <a:t>Решение</a:t>
            </a:r>
            <a:r>
              <a:rPr lang="ru-RU" sz="2400"/>
              <a:t>:</a:t>
            </a:r>
            <a:endParaRPr lang="en-US" sz="2400"/>
          </a:p>
          <a:p>
            <a:r>
              <a:rPr lang="en-US" sz="2400"/>
              <a:t>S</a:t>
            </a:r>
            <a:r>
              <a:rPr lang="en-US"/>
              <a:t>abcd</a:t>
            </a:r>
            <a:r>
              <a:rPr lang="ru-RU" sz="2400"/>
              <a:t> =</a:t>
            </a:r>
            <a:r>
              <a:rPr lang="en-US" sz="2400"/>
              <a:t> CE*</a:t>
            </a:r>
            <a:r>
              <a:rPr lang="ru-RU" sz="2400"/>
              <a:t>(</a:t>
            </a:r>
            <a:r>
              <a:rPr lang="en-US" sz="2400"/>
              <a:t>BC+AD</a:t>
            </a:r>
            <a:r>
              <a:rPr lang="ru-RU" sz="2400"/>
              <a:t>)</a:t>
            </a:r>
            <a:r>
              <a:rPr lang="en-US" sz="2400"/>
              <a:t>/2 </a:t>
            </a:r>
          </a:p>
          <a:p>
            <a:pPr>
              <a:lnSpc>
                <a:spcPct val="110000"/>
              </a:lnSpc>
            </a:pPr>
            <a:r>
              <a:rPr lang="en-US" sz="2400"/>
              <a:t>CE = CD*cos(30</a:t>
            </a:r>
            <a:r>
              <a:rPr lang="en-US" sz="2400">
                <a:sym typeface="Symbol" pitchFamily="18" charset="2"/>
              </a:rPr>
              <a:t></a:t>
            </a:r>
            <a:r>
              <a:rPr lang="en-US" sz="2400"/>
              <a:t>) = CD*sin(60</a:t>
            </a:r>
            <a:r>
              <a:rPr lang="en-US" sz="2400">
                <a:sym typeface="Symbol" pitchFamily="18" charset="2"/>
              </a:rPr>
              <a:t></a:t>
            </a:r>
            <a:r>
              <a:rPr lang="en-US" sz="2400"/>
              <a:t>)</a:t>
            </a:r>
          </a:p>
          <a:p>
            <a:pPr>
              <a:lnSpc>
                <a:spcPct val="110000"/>
              </a:lnSpc>
            </a:pPr>
            <a:r>
              <a:rPr lang="en-US" sz="2400"/>
              <a:t>CE = 20*(√3) /2 = 10 *(√3) </a:t>
            </a:r>
          </a:p>
          <a:p>
            <a:pPr>
              <a:lnSpc>
                <a:spcPct val="110000"/>
              </a:lnSpc>
            </a:pPr>
            <a:r>
              <a:rPr lang="en-US" sz="2400"/>
              <a:t>S</a:t>
            </a:r>
            <a:r>
              <a:rPr lang="en-US"/>
              <a:t>abcd</a:t>
            </a:r>
            <a:r>
              <a:rPr lang="en-US" sz="2400"/>
              <a:t> = 14 * 10 *(√3) = 140*(√3)</a:t>
            </a:r>
            <a:r>
              <a:rPr lang="en-US"/>
              <a:t> </a:t>
            </a:r>
            <a:endParaRPr lang="ru-RU"/>
          </a:p>
        </p:txBody>
      </p:sp>
      <p:sp>
        <p:nvSpPr>
          <p:cNvPr id="72720" name="Line 16"/>
          <p:cNvSpPr>
            <a:spLocks noChangeShapeType="1"/>
          </p:cNvSpPr>
          <p:nvPr/>
        </p:nvSpPr>
        <p:spPr bwMode="auto">
          <a:xfrm>
            <a:off x="1908175" y="2565400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1" name="Line 17"/>
          <p:cNvSpPr>
            <a:spLocks noChangeShapeType="1"/>
          </p:cNvSpPr>
          <p:nvPr/>
        </p:nvSpPr>
        <p:spPr bwMode="auto">
          <a:xfrm>
            <a:off x="3995738" y="2565400"/>
            <a:ext cx="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2916238" y="3933825"/>
            <a:ext cx="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2916238" y="2420938"/>
            <a:ext cx="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>
            <a:off x="1908175" y="3933825"/>
            <a:ext cx="142875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4408488" y="291465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20 см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3832225" y="4164013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</a:t>
            </a:r>
            <a:endParaRPr lang="ru-RU"/>
          </a:p>
        </p:txBody>
      </p:sp>
      <p:sp>
        <p:nvSpPr>
          <p:cNvPr id="72737" name="Arc 33"/>
          <p:cNvSpPr>
            <a:spLocks/>
          </p:cNvSpPr>
          <p:nvPr/>
        </p:nvSpPr>
        <p:spPr bwMode="auto">
          <a:xfrm flipH="1" flipV="1">
            <a:off x="3779838" y="2565400"/>
            <a:ext cx="360362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38" name="Arc 34"/>
          <p:cNvSpPr>
            <a:spLocks/>
          </p:cNvSpPr>
          <p:nvPr/>
        </p:nvSpPr>
        <p:spPr bwMode="auto">
          <a:xfrm flipV="1">
            <a:off x="3995738" y="2852738"/>
            <a:ext cx="215900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39" name="Arc 35"/>
          <p:cNvSpPr>
            <a:spLocks/>
          </p:cNvSpPr>
          <p:nvPr/>
        </p:nvSpPr>
        <p:spPr bwMode="auto">
          <a:xfrm flipH="1">
            <a:off x="4716463" y="3716338"/>
            <a:ext cx="142875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4211638" y="3716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</a:t>
            </a:r>
            <a:r>
              <a:rPr lang="en-US">
                <a:sym typeface="Symbol" pitchFamily="18" charset="2"/>
              </a:rPr>
              <a:t></a:t>
            </a:r>
            <a:endParaRPr lang="ru-RU">
              <a:sym typeface="Symbol" pitchFamily="18" charset="2"/>
            </a:endParaRPr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3924300" y="29972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30</a:t>
            </a:r>
            <a:r>
              <a:rPr lang="en-US">
                <a:sym typeface="Symbol" pitchFamily="18" charset="2"/>
              </a:rPr>
              <a:t></a:t>
            </a:r>
            <a:endParaRPr lang="ru-RU">
              <a:sym typeface="Symbol" pitchFamily="18" charset="2"/>
            </a:endParaRPr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3348038" y="58054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8" name="Line 44"/>
          <p:cNvSpPr>
            <a:spLocks noChangeShapeType="1"/>
          </p:cNvSpPr>
          <p:nvPr/>
        </p:nvSpPr>
        <p:spPr bwMode="auto">
          <a:xfrm>
            <a:off x="5364163" y="580548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>
            <a:off x="4427538" y="616585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0" name="Line 46"/>
          <p:cNvSpPr>
            <a:spLocks noChangeShapeType="1"/>
          </p:cNvSpPr>
          <p:nvPr/>
        </p:nvSpPr>
        <p:spPr bwMode="auto">
          <a:xfrm>
            <a:off x="6156325" y="616585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751" name="AutoShap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96188" y="5949950"/>
            <a:ext cx="1368425" cy="7651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пересечении двух параллельных прямых третьей секущей… </a:t>
            </a:r>
          </a:p>
        </p:txBody>
      </p:sp>
      <p:grpSp>
        <p:nvGrpSpPr>
          <p:cNvPr id="52238" name="Group 14"/>
          <p:cNvGrpSpPr>
            <a:grpSpLocks/>
          </p:cNvGrpSpPr>
          <p:nvPr/>
        </p:nvGrpSpPr>
        <p:grpSpPr bwMode="auto">
          <a:xfrm>
            <a:off x="539750" y="3286125"/>
            <a:ext cx="2087563" cy="1871663"/>
            <a:chOff x="340" y="1661"/>
            <a:chExt cx="1315" cy="1179"/>
          </a:xfrm>
        </p:grpSpPr>
        <p:sp>
          <p:nvSpPr>
            <p:cNvPr id="52228" name="Line 4"/>
            <p:cNvSpPr>
              <a:spLocks noChangeShapeType="1"/>
            </p:cNvSpPr>
            <p:nvPr/>
          </p:nvSpPr>
          <p:spPr bwMode="auto">
            <a:xfrm>
              <a:off x="431" y="2160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431" y="2523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 flipH="1">
              <a:off x="612" y="1797"/>
              <a:ext cx="907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Arc 7"/>
            <p:cNvSpPr>
              <a:spLocks/>
            </p:cNvSpPr>
            <p:nvPr/>
          </p:nvSpPr>
          <p:spPr bwMode="auto">
            <a:xfrm>
              <a:off x="975" y="2387"/>
              <a:ext cx="91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4" name="Arc 10"/>
            <p:cNvSpPr>
              <a:spLocks/>
            </p:cNvSpPr>
            <p:nvPr/>
          </p:nvSpPr>
          <p:spPr bwMode="auto">
            <a:xfrm flipH="1" flipV="1">
              <a:off x="1020" y="2161"/>
              <a:ext cx="91" cy="135"/>
            </a:xfrm>
            <a:custGeom>
              <a:avLst/>
              <a:gdLst>
                <a:gd name="G0" fmla="+- 0 0 0"/>
                <a:gd name="G1" fmla="+- 21496 0 0"/>
                <a:gd name="G2" fmla="+- 21600 0 0"/>
                <a:gd name="T0" fmla="*/ 2117 w 21600"/>
                <a:gd name="T1" fmla="*/ 0 h 21496"/>
                <a:gd name="T2" fmla="*/ 21600 w 21600"/>
                <a:gd name="T3" fmla="*/ 21496 h 21496"/>
                <a:gd name="T4" fmla="*/ 0 w 21600"/>
                <a:gd name="T5" fmla="*/ 21496 h 21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496" fill="none" extrusionOk="0">
                  <a:moveTo>
                    <a:pt x="2117" y="-1"/>
                  </a:moveTo>
                  <a:cubicBezTo>
                    <a:pt x="13172" y="1088"/>
                    <a:pt x="21600" y="10386"/>
                    <a:pt x="21600" y="21496"/>
                  </a:cubicBezTo>
                </a:path>
                <a:path w="21600" h="21496" stroke="0" extrusionOk="0">
                  <a:moveTo>
                    <a:pt x="2117" y="-1"/>
                  </a:moveTo>
                  <a:cubicBezTo>
                    <a:pt x="13172" y="1088"/>
                    <a:pt x="21600" y="10386"/>
                    <a:pt x="21600" y="21496"/>
                  </a:cubicBezTo>
                  <a:lnTo>
                    <a:pt x="0" y="2149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340" y="193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385" y="252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1292" y="1661"/>
              <a:ext cx="1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</p:grpSp>
      <p:grpSp>
        <p:nvGrpSpPr>
          <p:cNvPr id="52258" name="Group 34"/>
          <p:cNvGrpSpPr>
            <a:grpSpLocks/>
          </p:cNvGrpSpPr>
          <p:nvPr/>
        </p:nvGrpSpPr>
        <p:grpSpPr bwMode="auto">
          <a:xfrm>
            <a:off x="3205163" y="3286125"/>
            <a:ext cx="2087562" cy="1871663"/>
            <a:chOff x="2019" y="1661"/>
            <a:chExt cx="1315" cy="1179"/>
          </a:xfrm>
        </p:grpSpPr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2110" y="2160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2110" y="2523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 flipH="1">
              <a:off x="2291" y="1797"/>
              <a:ext cx="907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Arc 19"/>
            <p:cNvSpPr>
              <a:spLocks/>
            </p:cNvSpPr>
            <p:nvPr/>
          </p:nvSpPr>
          <p:spPr bwMode="auto">
            <a:xfrm>
              <a:off x="2654" y="2387"/>
              <a:ext cx="91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2019" y="193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2246" name="Text Box 22"/>
            <p:cNvSpPr txBox="1">
              <a:spLocks noChangeArrowheads="1"/>
            </p:cNvSpPr>
            <p:nvPr/>
          </p:nvSpPr>
          <p:spPr bwMode="auto">
            <a:xfrm>
              <a:off x="2064" y="252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2971" y="1661"/>
              <a:ext cx="1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52257" name="Arc 33"/>
            <p:cNvSpPr>
              <a:spLocks/>
            </p:cNvSpPr>
            <p:nvPr/>
          </p:nvSpPr>
          <p:spPr bwMode="auto">
            <a:xfrm>
              <a:off x="3016" y="2024"/>
              <a:ext cx="91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5940425" y="534828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ym typeface="Symbol" pitchFamily="18" charset="2"/>
              </a:rPr>
              <a:t></a:t>
            </a:r>
            <a:r>
              <a:rPr lang="en-US" sz="2400" b="1"/>
              <a:t> 1 + </a:t>
            </a:r>
            <a:r>
              <a:rPr lang="en-US" sz="2400" b="1">
                <a:sym typeface="Symbol" pitchFamily="18" charset="2"/>
              </a:rPr>
              <a:t></a:t>
            </a:r>
            <a:r>
              <a:rPr lang="en-US" sz="2400" b="1"/>
              <a:t> 2 = 180</a:t>
            </a:r>
            <a:r>
              <a:rPr lang="en-US" sz="2400" b="1">
                <a:sym typeface="Symbol" pitchFamily="18" charset="2"/>
              </a:rPr>
              <a:t></a:t>
            </a:r>
            <a:endParaRPr lang="ru-RU" sz="2400" b="1">
              <a:sym typeface="Symbol" pitchFamily="18" charset="2"/>
            </a:endParaRPr>
          </a:p>
        </p:txBody>
      </p:sp>
      <p:grpSp>
        <p:nvGrpSpPr>
          <p:cNvPr id="52276" name="Group 52"/>
          <p:cNvGrpSpPr>
            <a:grpSpLocks/>
          </p:cNvGrpSpPr>
          <p:nvPr/>
        </p:nvGrpSpPr>
        <p:grpSpPr bwMode="auto">
          <a:xfrm>
            <a:off x="6084888" y="3267075"/>
            <a:ext cx="1943100" cy="1871663"/>
            <a:chOff x="3833" y="2058"/>
            <a:chExt cx="1224" cy="1179"/>
          </a:xfrm>
        </p:grpSpPr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>
              <a:off x="3833" y="2557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3833" y="2920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 flipH="1">
              <a:off x="4014" y="2194"/>
              <a:ext cx="907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70" name="Arc 46"/>
            <p:cNvSpPr>
              <a:spLocks/>
            </p:cNvSpPr>
            <p:nvPr/>
          </p:nvSpPr>
          <p:spPr bwMode="auto">
            <a:xfrm>
              <a:off x="4377" y="2784"/>
              <a:ext cx="91" cy="1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1" name="Text Box 47"/>
            <p:cNvSpPr txBox="1">
              <a:spLocks noChangeArrowheads="1"/>
            </p:cNvSpPr>
            <p:nvPr/>
          </p:nvSpPr>
          <p:spPr bwMode="auto">
            <a:xfrm>
              <a:off x="4694" y="2058"/>
              <a:ext cx="1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52272" name="Arc 48"/>
            <p:cNvSpPr>
              <a:spLocks/>
            </p:cNvSpPr>
            <p:nvPr/>
          </p:nvSpPr>
          <p:spPr bwMode="auto">
            <a:xfrm flipV="1">
              <a:off x="4507" y="2558"/>
              <a:ext cx="233" cy="136"/>
            </a:xfrm>
            <a:custGeom>
              <a:avLst/>
              <a:gdLst>
                <a:gd name="G0" fmla="+- 6176 0 0"/>
                <a:gd name="G1" fmla="+- 21600 0 0"/>
                <a:gd name="G2" fmla="+- 21600 0 0"/>
                <a:gd name="T0" fmla="*/ 0 w 27776"/>
                <a:gd name="T1" fmla="*/ 902 h 21600"/>
                <a:gd name="T2" fmla="*/ 27776 w 27776"/>
                <a:gd name="T3" fmla="*/ 21600 h 21600"/>
                <a:gd name="T4" fmla="*/ 6176 w 2777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776" h="21600" fill="none" extrusionOk="0">
                  <a:moveTo>
                    <a:pt x="-1" y="901"/>
                  </a:moveTo>
                  <a:cubicBezTo>
                    <a:pt x="2004" y="303"/>
                    <a:pt x="4084" y="-1"/>
                    <a:pt x="6176" y="0"/>
                  </a:cubicBezTo>
                  <a:cubicBezTo>
                    <a:pt x="18105" y="0"/>
                    <a:pt x="27776" y="9670"/>
                    <a:pt x="27776" y="21600"/>
                  </a:cubicBezTo>
                </a:path>
                <a:path w="27776" h="21600" stroke="0" extrusionOk="0">
                  <a:moveTo>
                    <a:pt x="-1" y="901"/>
                  </a:moveTo>
                  <a:cubicBezTo>
                    <a:pt x="2004" y="303"/>
                    <a:pt x="4084" y="-1"/>
                    <a:pt x="6176" y="0"/>
                  </a:cubicBezTo>
                  <a:cubicBezTo>
                    <a:pt x="18105" y="0"/>
                    <a:pt x="27776" y="9670"/>
                    <a:pt x="27776" y="21600"/>
                  </a:cubicBezTo>
                  <a:lnTo>
                    <a:pt x="6176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3" name="Text Box 49"/>
            <p:cNvSpPr txBox="1">
              <a:spLocks noChangeArrowheads="1"/>
            </p:cNvSpPr>
            <p:nvPr/>
          </p:nvSpPr>
          <p:spPr bwMode="auto">
            <a:xfrm>
              <a:off x="4694" y="2526"/>
              <a:ext cx="2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  <a:endParaRPr lang="ru-RU" sz="1600"/>
            </a:p>
          </p:txBody>
        </p:sp>
        <p:sp>
          <p:nvSpPr>
            <p:cNvPr id="52274" name="Text Box 50"/>
            <p:cNvSpPr txBox="1">
              <a:spLocks noChangeArrowheads="1"/>
            </p:cNvSpPr>
            <p:nvPr/>
          </p:nvSpPr>
          <p:spPr bwMode="auto">
            <a:xfrm>
              <a:off x="4466" y="2738"/>
              <a:ext cx="1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2</a:t>
              </a:r>
              <a:endParaRPr lang="ru-RU" sz="1600"/>
            </a:p>
          </p:txBody>
        </p:sp>
      </p:grpSp>
      <p:pic>
        <p:nvPicPr>
          <p:cNvPr id="52277" name="Picture 53" descr="cif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81075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Самостоятельная работа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519113" y="1643063"/>
            <a:ext cx="569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№</a:t>
            </a:r>
            <a:r>
              <a:rPr lang="en-US"/>
              <a:t>3</a:t>
            </a:r>
            <a:endParaRPr lang="ru-RU"/>
          </a:p>
        </p:txBody>
      </p:sp>
      <p:sp>
        <p:nvSpPr>
          <p:cNvPr id="73764" name="AutoShape 3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2088" y="5805488"/>
            <a:ext cx="1187450" cy="9080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3765" name="Group 37"/>
          <p:cNvGrpSpPr>
            <a:grpSpLocks/>
          </p:cNvGrpSpPr>
          <p:nvPr/>
        </p:nvGrpSpPr>
        <p:grpSpPr bwMode="auto">
          <a:xfrm>
            <a:off x="252413" y="1846263"/>
            <a:ext cx="4030662" cy="3062287"/>
            <a:chOff x="1098" y="1339"/>
            <a:chExt cx="3220" cy="1495"/>
          </a:xfrm>
        </p:grpSpPr>
        <p:sp>
          <p:nvSpPr>
            <p:cNvPr id="73766" name="Line 38"/>
            <p:cNvSpPr>
              <a:spLocks noChangeShapeType="1"/>
            </p:cNvSpPr>
            <p:nvPr/>
          </p:nvSpPr>
          <p:spPr bwMode="auto">
            <a:xfrm>
              <a:off x="1882" y="1570"/>
              <a:ext cx="15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67" name="Line 39"/>
            <p:cNvSpPr>
              <a:spLocks noChangeShapeType="1"/>
            </p:cNvSpPr>
            <p:nvPr/>
          </p:nvSpPr>
          <p:spPr bwMode="auto">
            <a:xfrm>
              <a:off x="1247" y="2614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68" name="Line 40"/>
            <p:cNvSpPr>
              <a:spLocks noChangeShapeType="1"/>
            </p:cNvSpPr>
            <p:nvPr/>
          </p:nvSpPr>
          <p:spPr bwMode="auto">
            <a:xfrm flipH="1">
              <a:off x="1247" y="1570"/>
              <a:ext cx="635" cy="10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69" name="Line 41"/>
            <p:cNvSpPr>
              <a:spLocks noChangeShapeType="1"/>
            </p:cNvSpPr>
            <p:nvPr/>
          </p:nvSpPr>
          <p:spPr bwMode="auto">
            <a:xfrm>
              <a:off x="3470" y="1570"/>
              <a:ext cx="635" cy="10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0" name="Line 42"/>
            <p:cNvSpPr>
              <a:spLocks noChangeShapeType="1"/>
            </p:cNvSpPr>
            <p:nvPr/>
          </p:nvSpPr>
          <p:spPr bwMode="auto">
            <a:xfrm>
              <a:off x="1520" y="1933"/>
              <a:ext cx="226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1" name="Line 43"/>
            <p:cNvSpPr>
              <a:spLocks noChangeShapeType="1"/>
            </p:cNvSpPr>
            <p:nvPr/>
          </p:nvSpPr>
          <p:spPr bwMode="auto">
            <a:xfrm flipH="1">
              <a:off x="3651" y="1888"/>
              <a:ext cx="182" cy="181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2" name="Line 44"/>
            <p:cNvSpPr>
              <a:spLocks noChangeShapeType="1"/>
            </p:cNvSpPr>
            <p:nvPr/>
          </p:nvSpPr>
          <p:spPr bwMode="auto">
            <a:xfrm>
              <a:off x="1882" y="1570"/>
              <a:ext cx="0" cy="10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73" name="Rectangle 45"/>
            <p:cNvSpPr>
              <a:spLocks noChangeArrowheads="1"/>
            </p:cNvSpPr>
            <p:nvPr/>
          </p:nvSpPr>
          <p:spPr bwMode="auto">
            <a:xfrm>
              <a:off x="1882" y="2523"/>
              <a:ext cx="91" cy="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74" name="Text Box 46"/>
            <p:cNvSpPr txBox="1">
              <a:spLocks noChangeArrowheads="1"/>
            </p:cNvSpPr>
            <p:nvPr/>
          </p:nvSpPr>
          <p:spPr bwMode="auto">
            <a:xfrm>
              <a:off x="1098" y="2578"/>
              <a:ext cx="25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73775" name="Text Box 47"/>
            <p:cNvSpPr txBox="1">
              <a:spLocks noChangeArrowheads="1"/>
            </p:cNvSpPr>
            <p:nvPr/>
          </p:nvSpPr>
          <p:spPr bwMode="auto">
            <a:xfrm>
              <a:off x="1779" y="1339"/>
              <a:ext cx="255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73776" name="Text Box 48"/>
            <p:cNvSpPr txBox="1">
              <a:spLocks noChangeArrowheads="1"/>
            </p:cNvSpPr>
            <p:nvPr/>
          </p:nvSpPr>
          <p:spPr bwMode="auto">
            <a:xfrm>
              <a:off x="3366" y="1353"/>
              <a:ext cx="25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73777" name="Text Box 49"/>
            <p:cNvSpPr txBox="1">
              <a:spLocks noChangeArrowheads="1"/>
            </p:cNvSpPr>
            <p:nvPr/>
          </p:nvSpPr>
          <p:spPr bwMode="auto">
            <a:xfrm>
              <a:off x="4047" y="2578"/>
              <a:ext cx="27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73778" name="Text Box 50"/>
            <p:cNvSpPr txBox="1">
              <a:spLocks noChangeArrowheads="1"/>
            </p:cNvSpPr>
            <p:nvPr/>
          </p:nvSpPr>
          <p:spPr bwMode="auto">
            <a:xfrm>
              <a:off x="1779" y="2655"/>
              <a:ext cx="321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1</a:t>
              </a:r>
              <a:endParaRPr lang="ru-RU"/>
            </a:p>
          </p:txBody>
        </p:sp>
        <p:sp>
          <p:nvSpPr>
            <p:cNvPr id="73779" name="Line 51"/>
            <p:cNvSpPr>
              <a:spLocks noChangeShapeType="1"/>
            </p:cNvSpPr>
            <p:nvPr/>
          </p:nvSpPr>
          <p:spPr bwMode="auto">
            <a:xfrm>
              <a:off x="1882" y="1570"/>
              <a:ext cx="2223" cy="10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80" name="Line 52"/>
            <p:cNvSpPr>
              <a:spLocks noChangeShapeType="1"/>
            </p:cNvSpPr>
            <p:nvPr/>
          </p:nvSpPr>
          <p:spPr bwMode="auto">
            <a:xfrm flipV="1">
              <a:off x="1247" y="1570"/>
              <a:ext cx="2223" cy="10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81" name="Text Box 53"/>
            <p:cNvSpPr txBox="1">
              <a:spLocks noChangeArrowheads="1"/>
            </p:cNvSpPr>
            <p:nvPr/>
          </p:nvSpPr>
          <p:spPr bwMode="auto">
            <a:xfrm>
              <a:off x="2550" y="1943"/>
              <a:ext cx="27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</p:grpSp>
      <p:sp>
        <p:nvSpPr>
          <p:cNvPr id="73782" name="Text Box 54"/>
          <p:cNvSpPr txBox="1">
            <a:spLocks noChangeArrowheads="1"/>
          </p:cNvSpPr>
          <p:nvPr/>
        </p:nvSpPr>
        <p:spPr bwMode="auto">
          <a:xfrm>
            <a:off x="4356100" y="2133600"/>
            <a:ext cx="4392613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>
                <a:latin typeface="Arial" charset="0"/>
              </a:rPr>
              <a:t>AB=CD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latin typeface="Arial" charset="0"/>
              </a:rPr>
              <a:t>MN – </a:t>
            </a:r>
            <a:r>
              <a:rPr lang="ru-RU" b="1">
                <a:latin typeface="Arial" charset="0"/>
              </a:rPr>
              <a:t>средняя линия</a:t>
            </a:r>
          </a:p>
          <a:p>
            <a:pPr marL="342900" indent="-342900">
              <a:spcBef>
                <a:spcPct val="50000"/>
              </a:spcBef>
            </a:pPr>
            <a:r>
              <a:rPr lang="en-US" b="1">
                <a:latin typeface="Arial" charset="0"/>
              </a:rPr>
              <a:t>BB</a:t>
            </a:r>
            <a:r>
              <a:rPr lang="en-US" b="1" baseline="-25000">
                <a:latin typeface="Arial" charset="0"/>
              </a:rPr>
              <a:t>1</a:t>
            </a:r>
            <a:r>
              <a:rPr lang="en-US" b="1">
                <a:latin typeface="Arial" charset="0"/>
              </a:rPr>
              <a:t>=MN</a:t>
            </a:r>
          </a:p>
          <a:p>
            <a:pPr marL="342900" indent="-342900">
              <a:spcBef>
                <a:spcPct val="50000"/>
              </a:spcBef>
            </a:pPr>
            <a:r>
              <a:rPr lang="ru-RU" b="1">
                <a:latin typeface="Arial" charset="0"/>
              </a:rPr>
              <a:t>Док-ть: </a:t>
            </a:r>
            <a:r>
              <a:rPr lang="en-US" b="1">
                <a:latin typeface="Arial" charset="0"/>
              </a:rPr>
              <a:t>AC</a:t>
            </a:r>
            <a:r>
              <a:rPr lang="en-US" b="1">
                <a:latin typeface="Arial" charset="0"/>
                <a:sym typeface="Symbol" pitchFamily="18" charset="2"/>
              </a:rPr>
              <a:t>BD</a:t>
            </a:r>
          </a:p>
          <a:p>
            <a:pPr marL="342900" indent="-342900">
              <a:spcBef>
                <a:spcPct val="50000"/>
              </a:spcBef>
            </a:pPr>
            <a:r>
              <a:rPr lang="ru-RU" b="1">
                <a:latin typeface="Arial" charset="0"/>
                <a:sym typeface="Symbol" pitchFamily="18" charset="2"/>
              </a:rPr>
              <a:t>Док-во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b="1">
                <a:latin typeface="Arial" charset="0"/>
                <a:sym typeface="Symbol" pitchFamily="18" charset="2"/>
              </a:rPr>
              <a:t>Δ </a:t>
            </a:r>
            <a:r>
              <a:rPr lang="en-US" b="1">
                <a:latin typeface="Arial" charset="0"/>
                <a:sym typeface="Symbol" pitchFamily="18" charset="2"/>
              </a:rPr>
              <a:t>BB</a:t>
            </a:r>
            <a:r>
              <a:rPr lang="en-US" b="1" baseline="-25000">
                <a:latin typeface="Arial" charset="0"/>
                <a:sym typeface="Symbol" pitchFamily="18" charset="2"/>
              </a:rPr>
              <a:t>1</a:t>
            </a:r>
            <a:r>
              <a:rPr lang="en-US" b="1">
                <a:latin typeface="Arial" charset="0"/>
                <a:sym typeface="Symbol" pitchFamily="18" charset="2"/>
              </a:rPr>
              <a:t>D: </a:t>
            </a:r>
            <a:r>
              <a:rPr lang="ru-RU" b="1">
                <a:latin typeface="Arial" charset="0"/>
                <a:sym typeface="Symbol" pitchFamily="18" charset="2"/>
              </a:rPr>
              <a:t> </a:t>
            </a:r>
            <a:r>
              <a:rPr lang="en-US" b="1">
                <a:latin typeface="Arial" charset="0"/>
                <a:sym typeface="Symbol" pitchFamily="18" charset="2"/>
              </a:rPr>
              <a:t>B</a:t>
            </a:r>
            <a:r>
              <a:rPr lang="en-US" b="1" baseline="-25000">
                <a:latin typeface="Arial" charset="0"/>
                <a:sym typeface="Symbol" pitchFamily="18" charset="2"/>
              </a:rPr>
              <a:t>1</a:t>
            </a:r>
            <a:r>
              <a:rPr lang="en-US" b="1">
                <a:latin typeface="Arial" charset="0"/>
                <a:sym typeface="Symbol" pitchFamily="18" charset="2"/>
              </a:rPr>
              <a:t>BD= </a:t>
            </a:r>
            <a:r>
              <a:rPr lang="ru-RU" b="1">
                <a:latin typeface="Arial" charset="0"/>
                <a:sym typeface="Symbol" pitchFamily="18" charset="2"/>
              </a:rPr>
              <a:t> </a:t>
            </a:r>
            <a:r>
              <a:rPr lang="en-US" b="1">
                <a:latin typeface="Arial" charset="0"/>
                <a:sym typeface="Symbol" pitchFamily="18" charset="2"/>
              </a:rPr>
              <a:t>BDB</a:t>
            </a:r>
            <a:r>
              <a:rPr lang="en-US" b="1" baseline="-25000">
                <a:latin typeface="Arial" charset="0"/>
                <a:sym typeface="Symbol" pitchFamily="18" charset="2"/>
              </a:rPr>
              <a:t>1</a:t>
            </a:r>
            <a:r>
              <a:rPr lang="en-US" b="1">
                <a:latin typeface="Arial" charset="0"/>
                <a:sym typeface="Symbol" pitchFamily="18" charset="2"/>
              </a:rPr>
              <a:t>=45</a:t>
            </a:r>
            <a:r>
              <a:rPr lang="en-US" b="1" baseline="30000">
                <a:latin typeface="Arial" charset="0"/>
                <a:sym typeface="Symbol" pitchFamily="18" charset="2"/>
              </a:rPr>
              <a:t>0</a:t>
            </a:r>
            <a:endParaRPr lang="ru-RU" b="1">
              <a:latin typeface="Arial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b="1">
                <a:latin typeface="Arial" charset="0"/>
                <a:sym typeface="Symbol" pitchFamily="18" charset="2"/>
              </a:rPr>
              <a:t>Δ </a:t>
            </a:r>
            <a:r>
              <a:rPr lang="en-US" b="1">
                <a:latin typeface="Arial" charset="0"/>
                <a:sym typeface="Symbol" pitchFamily="18" charset="2"/>
              </a:rPr>
              <a:t>ACC</a:t>
            </a:r>
            <a:r>
              <a:rPr lang="en-US" b="1" baseline="-25000">
                <a:latin typeface="Arial" charset="0"/>
                <a:sym typeface="Symbol" pitchFamily="18" charset="2"/>
              </a:rPr>
              <a:t>1</a:t>
            </a:r>
            <a:r>
              <a:rPr lang="en-US" b="1">
                <a:latin typeface="Arial" charset="0"/>
                <a:sym typeface="Symbol" pitchFamily="18" charset="2"/>
              </a:rPr>
              <a:t>: </a:t>
            </a:r>
            <a:r>
              <a:rPr lang="ru-RU" b="1">
                <a:latin typeface="Arial" charset="0"/>
                <a:sym typeface="Symbol" pitchFamily="18" charset="2"/>
              </a:rPr>
              <a:t> </a:t>
            </a:r>
            <a:r>
              <a:rPr lang="en-US" b="1">
                <a:latin typeface="Arial" charset="0"/>
                <a:sym typeface="Symbol" pitchFamily="18" charset="2"/>
              </a:rPr>
              <a:t>C</a:t>
            </a:r>
            <a:r>
              <a:rPr lang="en-US" b="1" baseline="-25000">
                <a:latin typeface="Arial" charset="0"/>
                <a:sym typeface="Symbol" pitchFamily="18" charset="2"/>
              </a:rPr>
              <a:t>1</a:t>
            </a:r>
            <a:r>
              <a:rPr lang="en-US" b="1">
                <a:latin typeface="Arial" charset="0"/>
                <a:sym typeface="Symbol" pitchFamily="18" charset="2"/>
              </a:rPr>
              <a:t>AC= </a:t>
            </a:r>
            <a:r>
              <a:rPr lang="ru-RU" b="1">
                <a:latin typeface="Arial" charset="0"/>
                <a:sym typeface="Symbol" pitchFamily="18" charset="2"/>
              </a:rPr>
              <a:t> </a:t>
            </a:r>
            <a:r>
              <a:rPr lang="en-US" b="1">
                <a:latin typeface="Arial" charset="0"/>
                <a:sym typeface="Symbol" pitchFamily="18" charset="2"/>
              </a:rPr>
              <a:t>ACC</a:t>
            </a:r>
            <a:r>
              <a:rPr lang="en-US" b="1" baseline="-25000">
                <a:latin typeface="Arial" charset="0"/>
                <a:sym typeface="Symbol" pitchFamily="18" charset="2"/>
              </a:rPr>
              <a:t>1</a:t>
            </a:r>
            <a:r>
              <a:rPr lang="en-US" b="1">
                <a:latin typeface="Arial" charset="0"/>
                <a:sym typeface="Symbol" pitchFamily="18" charset="2"/>
              </a:rPr>
              <a:t>=45</a:t>
            </a:r>
            <a:r>
              <a:rPr lang="en-US" b="1" baseline="30000">
                <a:latin typeface="Arial" charset="0"/>
                <a:sym typeface="Symbol" pitchFamily="18" charset="2"/>
              </a:rPr>
              <a:t>0</a:t>
            </a:r>
            <a:endParaRPr lang="ru-RU" b="1">
              <a:latin typeface="Arial" charset="0"/>
              <a:sym typeface="Symbol" pitchFamily="18" charset="2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b="1">
                <a:latin typeface="Arial" charset="0"/>
                <a:sym typeface="Symbol" pitchFamily="18" charset="2"/>
              </a:rPr>
              <a:t>Δ </a:t>
            </a:r>
            <a:r>
              <a:rPr lang="en-US" b="1">
                <a:latin typeface="Arial" charset="0"/>
                <a:sym typeface="Symbol" pitchFamily="18" charset="2"/>
              </a:rPr>
              <a:t>AOD: </a:t>
            </a:r>
            <a:r>
              <a:rPr lang="ru-RU" b="1">
                <a:latin typeface="Arial" charset="0"/>
                <a:sym typeface="Symbol" pitchFamily="18" charset="2"/>
              </a:rPr>
              <a:t> </a:t>
            </a:r>
            <a:r>
              <a:rPr lang="en-US" b="1">
                <a:latin typeface="Arial" charset="0"/>
                <a:sym typeface="Symbol" pitchFamily="18" charset="2"/>
              </a:rPr>
              <a:t>OAD= </a:t>
            </a:r>
            <a:r>
              <a:rPr lang="ru-RU" b="1">
                <a:latin typeface="Arial" charset="0"/>
                <a:sym typeface="Symbol" pitchFamily="18" charset="2"/>
              </a:rPr>
              <a:t> </a:t>
            </a:r>
            <a:r>
              <a:rPr lang="en-US" b="1">
                <a:latin typeface="Arial" charset="0"/>
                <a:sym typeface="Symbol" pitchFamily="18" charset="2"/>
              </a:rPr>
              <a:t>ODA=45</a:t>
            </a:r>
            <a:r>
              <a:rPr lang="en-US" b="1" baseline="30000">
                <a:latin typeface="Arial" charset="0"/>
                <a:sym typeface="Symbol" pitchFamily="18" charset="2"/>
              </a:rPr>
              <a:t>0</a:t>
            </a:r>
            <a:r>
              <a:rPr lang="ru-RU" b="1">
                <a:latin typeface="Arial" charset="0"/>
                <a:sym typeface="Symbol" pitchFamily="18" charset="2"/>
              </a:rPr>
              <a:t>, сл-но</a:t>
            </a:r>
          </a:p>
          <a:p>
            <a:pPr marL="342900" indent="-342900">
              <a:spcBef>
                <a:spcPct val="50000"/>
              </a:spcBef>
            </a:pPr>
            <a:r>
              <a:rPr lang="ru-RU" b="1">
                <a:latin typeface="Arial" charset="0"/>
                <a:sym typeface="Symbol" pitchFamily="18" charset="2"/>
              </a:rPr>
              <a:t></a:t>
            </a:r>
            <a:r>
              <a:rPr lang="en-US" b="1">
                <a:latin typeface="Arial" charset="0"/>
                <a:sym typeface="Symbol" pitchFamily="18" charset="2"/>
              </a:rPr>
              <a:t>AOD</a:t>
            </a:r>
            <a:r>
              <a:rPr lang="ru-RU" b="1">
                <a:latin typeface="Arial" charset="0"/>
                <a:sym typeface="Symbol" pitchFamily="18" charset="2"/>
              </a:rPr>
              <a:t>=90</a:t>
            </a:r>
            <a:r>
              <a:rPr lang="ru-RU" b="1" baseline="30000">
                <a:latin typeface="Arial" charset="0"/>
                <a:sym typeface="Symbol" pitchFamily="18" charset="2"/>
              </a:rPr>
              <a:t>0</a:t>
            </a:r>
            <a:r>
              <a:rPr lang="ru-RU" b="1">
                <a:latin typeface="Arial" charset="0"/>
                <a:sym typeface="Symbol" pitchFamily="18" charset="2"/>
              </a:rPr>
              <a:t>, т.е. </a:t>
            </a:r>
            <a:r>
              <a:rPr lang="en-US" b="1">
                <a:latin typeface="Arial" charset="0"/>
              </a:rPr>
              <a:t>AC</a:t>
            </a:r>
            <a:r>
              <a:rPr lang="en-US" b="1">
                <a:latin typeface="Arial" charset="0"/>
                <a:sym typeface="Symbol" pitchFamily="18" charset="2"/>
              </a:rPr>
              <a:t>BD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Спасибо за работу!</a:t>
            </a:r>
          </a:p>
        </p:txBody>
      </p:sp>
      <p:pic>
        <p:nvPicPr>
          <p:cNvPr id="76804" name="Picture 4" descr="звезда в шляпе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349500"/>
            <a:ext cx="2733675" cy="2733675"/>
          </a:xfrm>
          <a:prstGeom prst="rect">
            <a:avLst/>
          </a:prstGeom>
          <a:noFill/>
        </p:spPr>
      </p:pic>
      <p:pic>
        <p:nvPicPr>
          <p:cNvPr id="76806" name="Picture 6" descr="фейервер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628775"/>
            <a:ext cx="4608513" cy="4608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две прямые параллельны третьей, то … </a:t>
            </a:r>
          </a:p>
        </p:txBody>
      </p:sp>
      <p:grpSp>
        <p:nvGrpSpPr>
          <p:cNvPr id="54320" name="Group 48"/>
          <p:cNvGrpSpPr>
            <a:grpSpLocks/>
          </p:cNvGrpSpPr>
          <p:nvPr/>
        </p:nvGrpSpPr>
        <p:grpSpPr bwMode="auto">
          <a:xfrm>
            <a:off x="827088" y="3205163"/>
            <a:ext cx="2808287" cy="2311400"/>
            <a:chOff x="521" y="2019"/>
            <a:chExt cx="1769" cy="1456"/>
          </a:xfrm>
        </p:grpSpPr>
        <p:grpSp>
          <p:nvGrpSpPr>
            <p:cNvPr id="54319" name="Group 47"/>
            <p:cNvGrpSpPr>
              <a:grpSpLocks/>
            </p:cNvGrpSpPr>
            <p:nvPr/>
          </p:nvGrpSpPr>
          <p:grpSpPr bwMode="auto">
            <a:xfrm>
              <a:off x="703" y="2019"/>
              <a:ext cx="1587" cy="1270"/>
              <a:chOff x="703" y="2019"/>
              <a:chExt cx="1587" cy="1270"/>
            </a:xfrm>
          </p:grpSpPr>
          <p:sp>
            <p:nvSpPr>
              <p:cNvPr id="54304" name="Line 32"/>
              <p:cNvSpPr>
                <a:spLocks noChangeShapeType="1"/>
              </p:cNvSpPr>
              <p:nvPr/>
            </p:nvSpPr>
            <p:spPr bwMode="auto">
              <a:xfrm flipH="1">
                <a:off x="703" y="2019"/>
                <a:ext cx="1134" cy="6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05" name="Line 33"/>
              <p:cNvSpPr>
                <a:spLocks noChangeShapeType="1"/>
              </p:cNvSpPr>
              <p:nvPr/>
            </p:nvSpPr>
            <p:spPr bwMode="auto">
              <a:xfrm flipH="1">
                <a:off x="839" y="2291"/>
                <a:ext cx="1180" cy="6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306" name="Line 34"/>
              <p:cNvSpPr>
                <a:spLocks noChangeShapeType="1"/>
              </p:cNvSpPr>
              <p:nvPr/>
            </p:nvSpPr>
            <p:spPr bwMode="auto">
              <a:xfrm flipH="1">
                <a:off x="1020" y="2518"/>
                <a:ext cx="1270" cy="77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4307" name="Text Box 35"/>
            <p:cNvSpPr txBox="1">
              <a:spLocks noChangeArrowheads="1"/>
            </p:cNvSpPr>
            <p:nvPr/>
          </p:nvSpPr>
          <p:spPr bwMode="auto">
            <a:xfrm>
              <a:off x="521" y="2473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4308" name="Text Box 36"/>
            <p:cNvSpPr txBox="1">
              <a:spLocks noChangeArrowheads="1"/>
            </p:cNvSpPr>
            <p:nvPr/>
          </p:nvSpPr>
          <p:spPr bwMode="auto">
            <a:xfrm>
              <a:off x="612" y="292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4309" name="Text Box 37"/>
            <p:cNvSpPr txBox="1">
              <a:spLocks noChangeArrowheads="1"/>
            </p:cNvSpPr>
            <p:nvPr/>
          </p:nvSpPr>
          <p:spPr bwMode="auto">
            <a:xfrm>
              <a:off x="793" y="3244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</p:grpSp>
      <p:grpSp>
        <p:nvGrpSpPr>
          <p:cNvPr id="54316" name="Group 44"/>
          <p:cNvGrpSpPr>
            <a:grpSpLocks/>
          </p:cNvGrpSpPr>
          <p:nvPr/>
        </p:nvGrpSpPr>
        <p:grpSpPr bwMode="auto">
          <a:xfrm>
            <a:off x="4716463" y="4076700"/>
            <a:ext cx="3816350" cy="936625"/>
            <a:chOff x="2971" y="1888"/>
            <a:chExt cx="2404" cy="590"/>
          </a:xfrm>
        </p:grpSpPr>
        <p:sp>
          <p:nvSpPr>
            <p:cNvPr id="54310" name="Text Box 38"/>
            <p:cNvSpPr txBox="1">
              <a:spLocks noChangeArrowheads="1"/>
            </p:cNvSpPr>
            <p:nvPr/>
          </p:nvSpPr>
          <p:spPr bwMode="auto">
            <a:xfrm>
              <a:off x="2971" y="1888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 || c</a:t>
              </a:r>
              <a:endParaRPr lang="ru-RU" sz="2400" b="1"/>
            </a:p>
          </p:txBody>
        </p:sp>
        <p:sp>
          <p:nvSpPr>
            <p:cNvPr id="54312" name="Text Box 40"/>
            <p:cNvSpPr txBox="1">
              <a:spLocks noChangeArrowheads="1"/>
            </p:cNvSpPr>
            <p:nvPr/>
          </p:nvSpPr>
          <p:spPr bwMode="auto">
            <a:xfrm>
              <a:off x="2971" y="2156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 || c</a:t>
              </a:r>
              <a:endParaRPr lang="ru-RU" sz="2400" b="1"/>
            </a:p>
          </p:txBody>
        </p:sp>
        <p:sp>
          <p:nvSpPr>
            <p:cNvPr id="54313" name="Text Box 41"/>
            <p:cNvSpPr txBox="1">
              <a:spLocks noChangeArrowheads="1"/>
            </p:cNvSpPr>
            <p:nvPr/>
          </p:nvSpPr>
          <p:spPr bwMode="auto">
            <a:xfrm>
              <a:off x="4468" y="2024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a || c</a:t>
              </a:r>
              <a:endParaRPr lang="ru-RU" sz="2400" b="1"/>
            </a:p>
          </p:txBody>
        </p:sp>
        <p:sp>
          <p:nvSpPr>
            <p:cNvPr id="54314" name="AutoShape 42"/>
            <p:cNvSpPr>
              <a:spLocks/>
            </p:cNvSpPr>
            <p:nvPr/>
          </p:nvSpPr>
          <p:spPr bwMode="auto">
            <a:xfrm>
              <a:off x="3651" y="1933"/>
              <a:ext cx="182" cy="545"/>
            </a:xfrm>
            <a:prstGeom prst="rightBrace">
              <a:avLst>
                <a:gd name="adj1" fmla="val 2495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315" name="Line 43"/>
            <p:cNvSpPr>
              <a:spLocks noChangeShapeType="1"/>
            </p:cNvSpPr>
            <p:nvPr/>
          </p:nvSpPr>
          <p:spPr bwMode="auto">
            <a:xfrm>
              <a:off x="4014" y="2205"/>
              <a:ext cx="272" cy="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4318" name="Picture 46" descr="cif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08050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Два треугольника равны, если … </a:t>
            </a:r>
          </a:p>
        </p:txBody>
      </p:sp>
      <p:grpSp>
        <p:nvGrpSpPr>
          <p:cNvPr id="55397" name="Group 101"/>
          <p:cNvGrpSpPr>
            <a:grpSpLocks/>
          </p:cNvGrpSpPr>
          <p:nvPr/>
        </p:nvGrpSpPr>
        <p:grpSpPr bwMode="auto">
          <a:xfrm>
            <a:off x="539750" y="2708275"/>
            <a:ext cx="3384550" cy="1296988"/>
            <a:chOff x="340" y="1706"/>
            <a:chExt cx="2132" cy="817"/>
          </a:xfrm>
        </p:grpSpPr>
        <p:sp>
          <p:nvSpPr>
            <p:cNvPr id="55320" name="Line 24"/>
            <p:cNvSpPr>
              <a:spLocks noChangeShapeType="1"/>
            </p:cNvSpPr>
            <p:nvPr/>
          </p:nvSpPr>
          <p:spPr bwMode="auto">
            <a:xfrm flipH="1">
              <a:off x="612" y="1933"/>
              <a:ext cx="454" cy="545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21" name="Line 25"/>
            <p:cNvSpPr>
              <a:spLocks noChangeShapeType="1"/>
            </p:cNvSpPr>
            <p:nvPr/>
          </p:nvSpPr>
          <p:spPr bwMode="auto">
            <a:xfrm>
              <a:off x="1066" y="1933"/>
              <a:ext cx="362" cy="545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22" name="Line 26"/>
            <p:cNvSpPr>
              <a:spLocks noChangeShapeType="1"/>
            </p:cNvSpPr>
            <p:nvPr/>
          </p:nvSpPr>
          <p:spPr bwMode="auto">
            <a:xfrm>
              <a:off x="612" y="2478"/>
              <a:ext cx="816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23" name="Line 27"/>
            <p:cNvSpPr>
              <a:spLocks noChangeShapeType="1"/>
            </p:cNvSpPr>
            <p:nvPr/>
          </p:nvSpPr>
          <p:spPr bwMode="auto">
            <a:xfrm flipH="1">
              <a:off x="929" y="2432"/>
              <a:ext cx="137" cy="91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24" name="Arc 28"/>
            <p:cNvSpPr>
              <a:spLocks/>
            </p:cNvSpPr>
            <p:nvPr/>
          </p:nvSpPr>
          <p:spPr bwMode="auto">
            <a:xfrm>
              <a:off x="703" y="2387"/>
              <a:ext cx="45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25" name="Arc 29"/>
            <p:cNvSpPr>
              <a:spLocks/>
            </p:cNvSpPr>
            <p:nvPr/>
          </p:nvSpPr>
          <p:spPr bwMode="auto">
            <a:xfrm flipH="1">
              <a:off x="1291" y="2388"/>
              <a:ext cx="57" cy="91"/>
            </a:xfrm>
            <a:custGeom>
              <a:avLst/>
              <a:gdLst>
                <a:gd name="G0" fmla="+- 4936 0 0"/>
                <a:gd name="G1" fmla="+- 21600 0 0"/>
                <a:gd name="G2" fmla="+- 21600 0 0"/>
                <a:gd name="T0" fmla="*/ 0 w 26536"/>
                <a:gd name="T1" fmla="*/ 571 h 21600"/>
                <a:gd name="T2" fmla="*/ 26536 w 26536"/>
                <a:gd name="T3" fmla="*/ 21600 h 21600"/>
                <a:gd name="T4" fmla="*/ 4936 w 2653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536" h="21600" fill="none" extrusionOk="0">
                  <a:moveTo>
                    <a:pt x="0" y="571"/>
                  </a:moveTo>
                  <a:cubicBezTo>
                    <a:pt x="1617" y="191"/>
                    <a:pt x="3274" y="-1"/>
                    <a:pt x="4936" y="0"/>
                  </a:cubicBezTo>
                  <a:cubicBezTo>
                    <a:pt x="16865" y="0"/>
                    <a:pt x="26536" y="9670"/>
                    <a:pt x="26536" y="21600"/>
                  </a:cubicBezTo>
                </a:path>
                <a:path w="26536" h="21600" stroke="0" extrusionOk="0">
                  <a:moveTo>
                    <a:pt x="0" y="571"/>
                  </a:moveTo>
                  <a:cubicBezTo>
                    <a:pt x="1617" y="191"/>
                    <a:pt x="3274" y="-1"/>
                    <a:pt x="4936" y="0"/>
                  </a:cubicBezTo>
                  <a:cubicBezTo>
                    <a:pt x="16865" y="0"/>
                    <a:pt x="26536" y="9670"/>
                    <a:pt x="26536" y="21600"/>
                  </a:cubicBezTo>
                  <a:lnTo>
                    <a:pt x="4936" y="21600"/>
                  </a:lnTo>
                  <a:close/>
                </a:path>
              </a:pathLst>
            </a:custGeom>
            <a:noFill/>
            <a:ln w="76200" cmpd="tri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 flipH="1">
              <a:off x="1656" y="1933"/>
              <a:ext cx="454" cy="545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>
              <a:off x="2110" y="1933"/>
              <a:ext cx="362" cy="545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0" name="Line 34"/>
            <p:cNvSpPr>
              <a:spLocks noChangeShapeType="1"/>
            </p:cNvSpPr>
            <p:nvPr/>
          </p:nvSpPr>
          <p:spPr bwMode="auto">
            <a:xfrm>
              <a:off x="1656" y="2478"/>
              <a:ext cx="816" cy="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1" name="Line 35"/>
            <p:cNvSpPr>
              <a:spLocks noChangeShapeType="1"/>
            </p:cNvSpPr>
            <p:nvPr/>
          </p:nvSpPr>
          <p:spPr bwMode="auto">
            <a:xfrm flipH="1">
              <a:off x="1973" y="2432"/>
              <a:ext cx="137" cy="91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5332" name="Arc 36"/>
            <p:cNvSpPr>
              <a:spLocks/>
            </p:cNvSpPr>
            <p:nvPr/>
          </p:nvSpPr>
          <p:spPr bwMode="auto">
            <a:xfrm>
              <a:off x="1747" y="2387"/>
              <a:ext cx="45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33" name="Arc 37"/>
            <p:cNvSpPr>
              <a:spLocks/>
            </p:cNvSpPr>
            <p:nvPr/>
          </p:nvSpPr>
          <p:spPr bwMode="auto">
            <a:xfrm flipH="1">
              <a:off x="2335" y="2388"/>
              <a:ext cx="57" cy="91"/>
            </a:xfrm>
            <a:custGeom>
              <a:avLst/>
              <a:gdLst>
                <a:gd name="G0" fmla="+- 4936 0 0"/>
                <a:gd name="G1" fmla="+- 21600 0 0"/>
                <a:gd name="G2" fmla="+- 21600 0 0"/>
                <a:gd name="T0" fmla="*/ 0 w 26536"/>
                <a:gd name="T1" fmla="*/ 571 h 21600"/>
                <a:gd name="T2" fmla="*/ 26536 w 26536"/>
                <a:gd name="T3" fmla="*/ 21600 h 21600"/>
                <a:gd name="T4" fmla="*/ 4936 w 2653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536" h="21600" fill="none" extrusionOk="0">
                  <a:moveTo>
                    <a:pt x="0" y="571"/>
                  </a:moveTo>
                  <a:cubicBezTo>
                    <a:pt x="1617" y="191"/>
                    <a:pt x="3274" y="-1"/>
                    <a:pt x="4936" y="0"/>
                  </a:cubicBezTo>
                  <a:cubicBezTo>
                    <a:pt x="16865" y="0"/>
                    <a:pt x="26536" y="9670"/>
                    <a:pt x="26536" y="21600"/>
                  </a:cubicBezTo>
                </a:path>
                <a:path w="26536" h="21600" stroke="0" extrusionOk="0">
                  <a:moveTo>
                    <a:pt x="0" y="571"/>
                  </a:moveTo>
                  <a:cubicBezTo>
                    <a:pt x="1617" y="191"/>
                    <a:pt x="3274" y="-1"/>
                    <a:pt x="4936" y="0"/>
                  </a:cubicBezTo>
                  <a:cubicBezTo>
                    <a:pt x="16865" y="0"/>
                    <a:pt x="26536" y="9670"/>
                    <a:pt x="26536" y="21600"/>
                  </a:cubicBezTo>
                  <a:lnTo>
                    <a:pt x="4936" y="21600"/>
                  </a:lnTo>
                  <a:close/>
                </a:path>
              </a:pathLst>
            </a:custGeom>
            <a:noFill/>
            <a:ln w="76200" cmpd="tri">
              <a:solidFill>
                <a:srgbClr val="66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88" name="Text Box 92"/>
            <p:cNvSpPr txBox="1">
              <a:spLocks noChangeArrowheads="1"/>
            </p:cNvSpPr>
            <p:nvPr/>
          </p:nvSpPr>
          <p:spPr bwMode="auto">
            <a:xfrm>
              <a:off x="340" y="1706"/>
              <a:ext cx="181" cy="255"/>
            </a:xfrm>
            <a:prstGeom prst="rect">
              <a:avLst/>
            </a:prstGeom>
            <a:noFill/>
            <a:ln w="38100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55392" name="Group 96"/>
          <p:cNvGrpSpPr>
            <a:grpSpLocks/>
          </p:cNvGrpSpPr>
          <p:nvPr/>
        </p:nvGrpSpPr>
        <p:grpSpPr bwMode="auto">
          <a:xfrm>
            <a:off x="4860925" y="2708275"/>
            <a:ext cx="3167063" cy="1296988"/>
            <a:chOff x="3062" y="1706"/>
            <a:chExt cx="1995" cy="817"/>
          </a:xfrm>
        </p:grpSpPr>
        <p:grpSp>
          <p:nvGrpSpPr>
            <p:cNvPr id="55359" name="Group 63"/>
            <p:cNvGrpSpPr>
              <a:grpSpLocks/>
            </p:cNvGrpSpPr>
            <p:nvPr/>
          </p:nvGrpSpPr>
          <p:grpSpPr bwMode="auto">
            <a:xfrm>
              <a:off x="3197" y="1933"/>
              <a:ext cx="1860" cy="590"/>
              <a:chOff x="3197" y="1933"/>
              <a:chExt cx="1860" cy="590"/>
            </a:xfrm>
          </p:grpSpPr>
          <p:grpSp>
            <p:nvGrpSpPr>
              <p:cNvPr id="55351" name="Group 55"/>
              <p:cNvGrpSpPr>
                <a:grpSpLocks/>
              </p:cNvGrpSpPr>
              <p:nvPr/>
            </p:nvGrpSpPr>
            <p:grpSpPr bwMode="auto">
              <a:xfrm>
                <a:off x="3197" y="1933"/>
                <a:ext cx="816" cy="590"/>
                <a:chOff x="3197" y="1933"/>
                <a:chExt cx="816" cy="590"/>
              </a:xfrm>
            </p:grpSpPr>
            <p:sp>
              <p:nvSpPr>
                <p:cNvPr id="55337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3197" y="1933"/>
                  <a:ext cx="454" cy="545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38" name="Line 42"/>
                <p:cNvSpPr>
                  <a:spLocks noChangeShapeType="1"/>
                </p:cNvSpPr>
                <p:nvPr/>
              </p:nvSpPr>
              <p:spPr bwMode="auto">
                <a:xfrm>
                  <a:off x="3651" y="1933"/>
                  <a:ext cx="362" cy="545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39" name="Line 43"/>
                <p:cNvSpPr>
                  <a:spLocks noChangeShapeType="1"/>
                </p:cNvSpPr>
                <p:nvPr/>
              </p:nvSpPr>
              <p:spPr bwMode="auto">
                <a:xfrm>
                  <a:off x="3197" y="2478"/>
                  <a:ext cx="816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40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3514" y="2432"/>
                  <a:ext cx="137" cy="91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41" name="Arc 45"/>
                <p:cNvSpPr>
                  <a:spLocks/>
                </p:cNvSpPr>
                <p:nvPr/>
              </p:nvSpPr>
              <p:spPr bwMode="auto">
                <a:xfrm>
                  <a:off x="3288" y="2387"/>
                  <a:ext cx="45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350" name="Line 54"/>
                <p:cNvSpPr>
                  <a:spLocks noChangeShapeType="1"/>
                </p:cNvSpPr>
                <p:nvPr/>
              </p:nvSpPr>
              <p:spPr bwMode="auto">
                <a:xfrm>
                  <a:off x="3334" y="2205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5352" name="Group 56"/>
              <p:cNvGrpSpPr>
                <a:grpSpLocks/>
              </p:cNvGrpSpPr>
              <p:nvPr/>
            </p:nvGrpSpPr>
            <p:grpSpPr bwMode="auto">
              <a:xfrm>
                <a:off x="4241" y="1933"/>
                <a:ext cx="816" cy="590"/>
                <a:chOff x="3197" y="1933"/>
                <a:chExt cx="816" cy="590"/>
              </a:xfrm>
            </p:grpSpPr>
            <p:sp>
              <p:nvSpPr>
                <p:cNvPr id="55353" name="Line 57"/>
                <p:cNvSpPr>
                  <a:spLocks noChangeShapeType="1"/>
                </p:cNvSpPr>
                <p:nvPr/>
              </p:nvSpPr>
              <p:spPr bwMode="auto">
                <a:xfrm flipH="1">
                  <a:off x="3197" y="1933"/>
                  <a:ext cx="454" cy="545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54" name="Line 58"/>
                <p:cNvSpPr>
                  <a:spLocks noChangeShapeType="1"/>
                </p:cNvSpPr>
                <p:nvPr/>
              </p:nvSpPr>
              <p:spPr bwMode="auto">
                <a:xfrm>
                  <a:off x="3651" y="1933"/>
                  <a:ext cx="362" cy="545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55" name="Line 59"/>
                <p:cNvSpPr>
                  <a:spLocks noChangeShapeType="1"/>
                </p:cNvSpPr>
                <p:nvPr/>
              </p:nvSpPr>
              <p:spPr bwMode="auto">
                <a:xfrm>
                  <a:off x="3197" y="2478"/>
                  <a:ext cx="816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56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3514" y="2432"/>
                  <a:ext cx="137" cy="91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57" name="Arc 61"/>
                <p:cNvSpPr>
                  <a:spLocks/>
                </p:cNvSpPr>
                <p:nvPr/>
              </p:nvSpPr>
              <p:spPr bwMode="auto">
                <a:xfrm>
                  <a:off x="3288" y="2387"/>
                  <a:ext cx="45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358" name="Line 62"/>
                <p:cNvSpPr>
                  <a:spLocks noChangeShapeType="1"/>
                </p:cNvSpPr>
                <p:nvPr/>
              </p:nvSpPr>
              <p:spPr bwMode="auto">
                <a:xfrm>
                  <a:off x="3334" y="2205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5389" name="Text Box 93"/>
            <p:cNvSpPr txBox="1">
              <a:spLocks noChangeArrowheads="1"/>
            </p:cNvSpPr>
            <p:nvPr/>
          </p:nvSpPr>
          <p:spPr bwMode="auto">
            <a:xfrm>
              <a:off x="3062" y="1706"/>
              <a:ext cx="181" cy="255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55393" name="Group 97"/>
          <p:cNvGrpSpPr>
            <a:grpSpLocks/>
          </p:cNvGrpSpPr>
          <p:nvPr/>
        </p:nvGrpSpPr>
        <p:grpSpPr bwMode="auto">
          <a:xfrm>
            <a:off x="2916238" y="4646613"/>
            <a:ext cx="2951162" cy="1374775"/>
            <a:chOff x="1837" y="2927"/>
            <a:chExt cx="1859" cy="866"/>
          </a:xfrm>
        </p:grpSpPr>
        <p:grpSp>
          <p:nvGrpSpPr>
            <p:cNvPr id="55387" name="Group 91"/>
            <p:cNvGrpSpPr>
              <a:grpSpLocks/>
            </p:cNvGrpSpPr>
            <p:nvPr/>
          </p:nvGrpSpPr>
          <p:grpSpPr bwMode="auto">
            <a:xfrm>
              <a:off x="1882" y="3203"/>
              <a:ext cx="1814" cy="590"/>
              <a:chOff x="1882" y="3203"/>
              <a:chExt cx="1814" cy="590"/>
            </a:xfrm>
          </p:grpSpPr>
          <p:grpSp>
            <p:nvGrpSpPr>
              <p:cNvPr id="55378" name="Group 82"/>
              <p:cNvGrpSpPr>
                <a:grpSpLocks/>
              </p:cNvGrpSpPr>
              <p:nvPr/>
            </p:nvGrpSpPr>
            <p:grpSpPr bwMode="auto">
              <a:xfrm>
                <a:off x="1882" y="3203"/>
                <a:ext cx="816" cy="590"/>
                <a:chOff x="1882" y="3203"/>
                <a:chExt cx="816" cy="590"/>
              </a:xfrm>
            </p:grpSpPr>
            <p:sp>
              <p:nvSpPr>
                <p:cNvPr id="55362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882" y="3203"/>
                  <a:ext cx="454" cy="54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63" name="Line 67"/>
                <p:cNvSpPr>
                  <a:spLocks noChangeShapeType="1"/>
                </p:cNvSpPr>
                <p:nvPr/>
              </p:nvSpPr>
              <p:spPr bwMode="auto">
                <a:xfrm>
                  <a:off x="2336" y="3203"/>
                  <a:ext cx="362" cy="54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64" name="Line 68"/>
                <p:cNvSpPr>
                  <a:spLocks noChangeShapeType="1"/>
                </p:cNvSpPr>
                <p:nvPr/>
              </p:nvSpPr>
              <p:spPr bwMode="auto">
                <a:xfrm>
                  <a:off x="1882" y="3748"/>
                  <a:ext cx="816" cy="0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65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199" y="3702"/>
                  <a:ext cx="137" cy="91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67" name="Line 71"/>
                <p:cNvSpPr>
                  <a:spLocks noChangeShapeType="1"/>
                </p:cNvSpPr>
                <p:nvPr/>
              </p:nvSpPr>
              <p:spPr bwMode="auto">
                <a:xfrm>
                  <a:off x="2019" y="3475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75" name="Line 79"/>
                <p:cNvSpPr>
                  <a:spLocks noChangeShapeType="1"/>
                </p:cNvSpPr>
                <p:nvPr/>
              </p:nvSpPr>
              <p:spPr bwMode="auto">
                <a:xfrm flipH="1">
                  <a:off x="2426" y="3385"/>
                  <a:ext cx="136" cy="136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76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2472" y="3430"/>
                  <a:ext cx="136" cy="136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5379" name="Group 83"/>
              <p:cNvGrpSpPr>
                <a:grpSpLocks/>
              </p:cNvGrpSpPr>
              <p:nvPr/>
            </p:nvGrpSpPr>
            <p:grpSpPr bwMode="auto">
              <a:xfrm>
                <a:off x="2880" y="3203"/>
                <a:ext cx="816" cy="590"/>
                <a:chOff x="1882" y="3203"/>
                <a:chExt cx="816" cy="590"/>
              </a:xfrm>
            </p:grpSpPr>
            <p:sp>
              <p:nvSpPr>
                <p:cNvPr id="55380" name="Line 84"/>
                <p:cNvSpPr>
                  <a:spLocks noChangeShapeType="1"/>
                </p:cNvSpPr>
                <p:nvPr/>
              </p:nvSpPr>
              <p:spPr bwMode="auto">
                <a:xfrm flipH="1">
                  <a:off x="1882" y="3203"/>
                  <a:ext cx="454" cy="54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81" name="Line 85"/>
                <p:cNvSpPr>
                  <a:spLocks noChangeShapeType="1"/>
                </p:cNvSpPr>
                <p:nvPr/>
              </p:nvSpPr>
              <p:spPr bwMode="auto">
                <a:xfrm>
                  <a:off x="2336" y="3203"/>
                  <a:ext cx="362" cy="545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82" name="Line 86"/>
                <p:cNvSpPr>
                  <a:spLocks noChangeShapeType="1"/>
                </p:cNvSpPr>
                <p:nvPr/>
              </p:nvSpPr>
              <p:spPr bwMode="auto">
                <a:xfrm>
                  <a:off x="1882" y="3748"/>
                  <a:ext cx="816" cy="0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83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2199" y="3702"/>
                  <a:ext cx="137" cy="91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84" name="Line 88"/>
                <p:cNvSpPr>
                  <a:spLocks noChangeShapeType="1"/>
                </p:cNvSpPr>
                <p:nvPr/>
              </p:nvSpPr>
              <p:spPr bwMode="auto">
                <a:xfrm>
                  <a:off x="2019" y="3475"/>
                  <a:ext cx="181" cy="0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85" name="Line 89"/>
                <p:cNvSpPr>
                  <a:spLocks noChangeShapeType="1"/>
                </p:cNvSpPr>
                <p:nvPr/>
              </p:nvSpPr>
              <p:spPr bwMode="auto">
                <a:xfrm flipH="1">
                  <a:off x="2426" y="3385"/>
                  <a:ext cx="136" cy="136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5386" name="Line 90"/>
                <p:cNvSpPr>
                  <a:spLocks noChangeShapeType="1"/>
                </p:cNvSpPr>
                <p:nvPr/>
              </p:nvSpPr>
              <p:spPr bwMode="auto">
                <a:xfrm flipH="1">
                  <a:off x="2472" y="3430"/>
                  <a:ext cx="136" cy="136"/>
                </a:xfrm>
                <a:prstGeom prst="line">
                  <a:avLst/>
                </a:prstGeom>
                <a:noFill/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5390" name="Text Box 94"/>
            <p:cNvSpPr txBox="1">
              <a:spLocks noChangeArrowheads="1"/>
            </p:cNvSpPr>
            <p:nvPr/>
          </p:nvSpPr>
          <p:spPr bwMode="auto">
            <a:xfrm>
              <a:off x="1837" y="2927"/>
              <a:ext cx="181" cy="255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</a:t>
              </a:r>
            </a:p>
          </p:txBody>
        </p:sp>
      </p:grpSp>
      <p:sp>
        <p:nvSpPr>
          <p:cNvPr id="55394" name="Text Box 98"/>
          <p:cNvSpPr txBox="1">
            <a:spLocks noChangeArrowheads="1"/>
          </p:cNvSpPr>
          <p:nvPr/>
        </p:nvSpPr>
        <p:spPr bwMode="auto">
          <a:xfrm>
            <a:off x="1763713" y="4221163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(СУУ)</a:t>
            </a:r>
          </a:p>
        </p:txBody>
      </p:sp>
      <p:sp>
        <p:nvSpPr>
          <p:cNvPr id="55395" name="Text Box 99"/>
          <p:cNvSpPr txBox="1">
            <a:spLocks noChangeArrowheads="1"/>
          </p:cNvSpPr>
          <p:nvPr/>
        </p:nvSpPr>
        <p:spPr bwMode="auto">
          <a:xfrm>
            <a:off x="6156325" y="422116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(СУС)</a:t>
            </a:r>
          </a:p>
        </p:txBody>
      </p:sp>
      <p:sp>
        <p:nvSpPr>
          <p:cNvPr id="55396" name="Text Box 100"/>
          <p:cNvSpPr txBox="1">
            <a:spLocks noChangeArrowheads="1"/>
          </p:cNvSpPr>
          <p:nvPr/>
        </p:nvSpPr>
        <p:spPr bwMode="auto">
          <a:xfrm>
            <a:off x="4068763" y="60864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(ССС)</a:t>
            </a:r>
          </a:p>
        </p:txBody>
      </p:sp>
      <p:pic>
        <p:nvPicPr>
          <p:cNvPr id="55398" name="Picture 102" descr="cif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08050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4" grpId="0"/>
      <p:bldP spid="55395" grpId="0"/>
      <p:bldP spid="553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Средняя линия треугольника - это … </a:t>
            </a:r>
          </a:p>
        </p:txBody>
      </p:sp>
      <p:grpSp>
        <p:nvGrpSpPr>
          <p:cNvPr id="56399" name="Group 79"/>
          <p:cNvGrpSpPr>
            <a:grpSpLocks/>
          </p:cNvGrpSpPr>
          <p:nvPr/>
        </p:nvGrpSpPr>
        <p:grpSpPr bwMode="auto">
          <a:xfrm>
            <a:off x="2700338" y="3141663"/>
            <a:ext cx="2376487" cy="1655762"/>
            <a:chOff x="1701" y="1979"/>
            <a:chExt cx="1497" cy="1043"/>
          </a:xfrm>
        </p:grpSpPr>
        <p:sp>
          <p:nvSpPr>
            <p:cNvPr id="56389" name="Line 69"/>
            <p:cNvSpPr>
              <a:spLocks noChangeShapeType="1"/>
            </p:cNvSpPr>
            <p:nvPr/>
          </p:nvSpPr>
          <p:spPr bwMode="auto">
            <a:xfrm flipH="1">
              <a:off x="1701" y="1979"/>
              <a:ext cx="771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0" name="Line 70"/>
            <p:cNvSpPr>
              <a:spLocks noChangeShapeType="1"/>
            </p:cNvSpPr>
            <p:nvPr/>
          </p:nvSpPr>
          <p:spPr bwMode="auto">
            <a:xfrm>
              <a:off x="2472" y="1979"/>
              <a:ext cx="726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1" name="Line 71"/>
            <p:cNvSpPr>
              <a:spLocks noChangeShapeType="1"/>
            </p:cNvSpPr>
            <p:nvPr/>
          </p:nvSpPr>
          <p:spPr bwMode="auto">
            <a:xfrm>
              <a:off x="1701" y="3022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92" name="Line 72"/>
          <p:cNvSpPr>
            <a:spLocks noChangeShapeType="1"/>
          </p:cNvSpPr>
          <p:nvPr/>
        </p:nvSpPr>
        <p:spPr bwMode="auto">
          <a:xfrm>
            <a:off x="3203575" y="4076700"/>
            <a:ext cx="1368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6406" name="Group 86"/>
          <p:cNvGrpSpPr>
            <a:grpSpLocks/>
          </p:cNvGrpSpPr>
          <p:nvPr/>
        </p:nvGrpSpPr>
        <p:grpSpPr bwMode="auto">
          <a:xfrm>
            <a:off x="4067175" y="3429000"/>
            <a:ext cx="792163" cy="1079500"/>
            <a:chOff x="2562" y="2160"/>
            <a:chExt cx="499" cy="680"/>
          </a:xfrm>
        </p:grpSpPr>
        <p:sp>
          <p:nvSpPr>
            <p:cNvPr id="56395" name="Line 75"/>
            <p:cNvSpPr>
              <a:spLocks noChangeShapeType="1"/>
            </p:cNvSpPr>
            <p:nvPr/>
          </p:nvSpPr>
          <p:spPr bwMode="auto">
            <a:xfrm flipH="1">
              <a:off x="2562" y="2160"/>
              <a:ext cx="137" cy="181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6" name="Line 76"/>
            <p:cNvSpPr>
              <a:spLocks noChangeShapeType="1"/>
            </p:cNvSpPr>
            <p:nvPr/>
          </p:nvSpPr>
          <p:spPr bwMode="auto">
            <a:xfrm flipH="1">
              <a:off x="2924" y="2659"/>
              <a:ext cx="137" cy="181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405" name="Group 85"/>
          <p:cNvGrpSpPr>
            <a:grpSpLocks/>
          </p:cNvGrpSpPr>
          <p:nvPr/>
        </p:nvGrpSpPr>
        <p:grpSpPr bwMode="auto">
          <a:xfrm>
            <a:off x="2916238" y="3500438"/>
            <a:ext cx="719137" cy="1081087"/>
            <a:chOff x="1837" y="2205"/>
            <a:chExt cx="453" cy="681"/>
          </a:xfrm>
        </p:grpSpPr>
        <p:sp>
          <p:nvSpPr>
            <p:cNvPr id="56397" name="Line 77"/>
            <p:cNvSpPr>
              <a:spLocks noChangeShapeType="1"/>
            </p:cNvSpPr>
            <p:nvPr/>
          </p:nvSpPr>
          <p:spPr bwMode="auto">
            <a:xfrm>
              <a:off x="2154" y="2205"/>
              <a:ext cx="136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6398" name="Line 78"/>
            <p:cNvSpPr>
              <a:spLocks noChangeShapeType="1"/>
            </p:cNvSpPr>
            <p:nvPr/>
          </p:nvSpPr>
          <p:spPr bwMode="auto">
            <a:xfrm>
              <a:off x="1837" y="2659"/>
              <a:ext cx="136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403" name="Group 83"/>
          <p:cNvGrpSpPr>
            <a:grpSpLocks/>
          </p:cNvGrpSpPr>
          <p:nvPr/>
        </p:nvGrpSpPr>
        <p:grpSpPr bwMode="auto">
          <a:xfrm>
            <a:off x="2771775" y="3860800"/>
            <a:ext cx="504825" cy="366713"/>
            <a:chOff x="1746" y="2428"/>
            <a:chExt cx="318" cy="231"/>
          </a:xfrm>
        </p:grpSpPr>
        <p:sp>
          <p:nvSpPr>
            <p:cNvPr id="56393" name="Text Box 73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56400" name="AutoShape 80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6404" name="Group 84"/>
          <p:cNvGrpSpPr>
            <a:grpSpLocks/>
          </p:cNvGrpSpPr>
          <p:nvPr/>
        </p:nvGrpSpPr>
        <p:grpSpPr bwMode="auto">
          <a:xfrm>
            <a:off x="4500563" y="3860800"/>
            <a:ext cx="358775" cy="366713"/>
            <a:chOff x="2835" y="2432"/>
            <a:chExt cx="226" cy="231"/>
          </a:xfrm>
        </p:grpSpPr>
        <p:sp>
          <p:nvSpPr>
            <p:cNvPr id="56394" name="Text Box 74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56402" name="AutoShape 82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6407" name="Picture 87" descr="cif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08050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3276600" y="4076700"/>
            <a:ext cx="57467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 flipV="1">
            <a:off x="3924300" y="4005263"/>
            <a:ext cx="647700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треугольнике можно построить … средние линии.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2700338" y="3141663"/>
            <a:ext cx="2376487" cy="1655762"/>
            <a:chOff x="1701" y="1979"/>
            <a:chExt cx="1497" cy="1043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 flipH="1">
              <a:off x="1701" y="1979"/>
              <a:ext cx="771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2472" y="1979"/>
              <a:ext cx="726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>
              <a:off x="1701" y="3022"/>
              <a:ext cx="149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3276600" y="4005263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7359" name="Group 15"/>
          <p:cNvGrpSpPr>
            <a:grpSpLocks/>
          </p:cNvGrpSpPr>
          <p:nvPr/>
        </p:nvGrpSpPr>
        <p:grpSpPr bwMode="auto">
          <a:xfrm>
            <a:off x="2771775" y="3860800"/>
            <a:ext cx="504825" cy="366713"/>
            <a:chOff x="1746" y="2428"/>
            <a:chExt cx="318" cy="231"/>
          </a:xfrm>
        </p:grpSpPr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57361" name="AutoShape 17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7362" name="Group 18"/>
          <p:cNvGrpSpPr>
            <a:grpSpLocks/>
          </p:cNvGrpSpPr>
          <p:nvPr/>
        </p:nvGrpSpPr>
        <p:grpSpPr bwMode="auto">
          <a:xfrm>
            <a:off x="4500563" y="3860800"/>
            <a:ext cx="358775" cy="366713"/>
            <a:chOff x="2835" y="2432"/>
            <a:chExt cx="226" cy="231"/>
          </a:xfrm>
        </p:grpSpPr>
        <p:sp>
          <p:nvSpPr>
            <p:cNvPr id="57363" name="Text Box 19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57364" name="AutoShape 20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7376" name="Group 32"/>
          <p:cNvGrpSpPr>
            <a:grpSpLocks/>
          </p:cNvGrpSpPr>
          <p:nvPr/>
        </p:nvGrpSpPr>
        <p:grpSpPr bwMode="auto">
          <a:xfrm>
            <a:off x="3708400" y="4724400"/>
            <a:ext cx="287338" cy="438150"/>
            <a:chOff x="2336" y="2977"/>
            <a:chExt cx="181" cy="276"/>
          </a:xfrm>
        </p:grpSpPr>
        <p:sp>
          <p:nvSpPr>
            <p:cNvPr id="57374" name="Text Box 30"/>
            <p:cNvSpPr txBox="1">
              <a:spLocks noChangeArrowheads="1"/>
            </p:cNvSpPr>
            <p:nvPr/>
          </p:nvSpPr>
          <p:spPr bwMode="auto">
            <a:xfrm>
              <a:off x="2336" y="302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</a:t>
              </a:r>
            </a:p>
          </p:txBody>
        </p:sp>
        <p:sp>
          <p:nvSpPr>
            <p:cNvPr id="57375" name="AutoShape 31"/>
            <p:cNvSpPr>
              <a:spLocks noChangeArrowheads="1"/>
            </p:cNvSpPr>
            <p:nvPr/>
          </p:nvSpPr>
          <p:spPr bwMode="auto">
            <a:xfrm>
              <a:off x="2426" y="2977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7379" name="Picture 35" descr="cif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13" y="836613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7" grpId="0" animBg="1"/>
      <p:bldP spid="57378" grpId="0" animBg="1"/>
      <p:bldP spid="573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Средняя линия треугольника обладает свойством … </a:t>
            </a:r>
          </a:p>
        </p:txBody>
      </p:sp>
      <p:grpSp>
        <p:nvGrpSpPr>
          <p:cNvPr id="58392" name="Group 24"/>
          <p:cNvGrpSpPr>
            <a:grpSpLocks/>
          </p:cNvGrpSpPr>
          <p:nvPr/>
        </p:nvGrpSpPr>
        <p:grpSpPr bwMode="auto">
          <a:xfrm>
            <a:off x="1258888" y="3206750"/>
            <a:ext cx="3168650" cy="2309813"/>
            <a:chOff x="1474" y="1752"/>
            <a:chExt cx="1996" cy="1455"/>
          </a:xfrm>
        </p:grpSpPr>
        <p:grpSp>
          <p:nvGrpSpPr>
            <p:cNvPr id="58372" name="Group 4"/>
            <p:cNvGrpSpPr>
              <a:grpSpLocks/>
            </p:cNvGrpSpPr>
            <p:nvPr/>
          </p:nvGrpSpPr>
          <p:grpSpPr bwMode="auto">
            <a:xfrm>
              <a:off x="1701" y="1979"/>
              <a:ext cx="1497" cy="1043"/>
              <a:chOff x="1701" y="1979"/>
              <a:chExt cx="1497" cy="1043"/>
            </a:xfrm>
          </p:grpSpPr>
          <p:sp>
            <p:nvSpPr>
              <p:cNvPr id="58373" name="Line 5"/>
              <p:cNvSpPr>
                <a:spLocks noChangeShapeType="1"/>
              </p:cNvSpPr>
              <p:nvPr/>
            </p:nvSpPr>
            <p:spPr bwMode="auto">
              <a:xfrm flipH="1">
                <a:off x="1701" y="1979"/>
                <a:ext cx="771" cy="10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4" name="Line 6"/>
              <p:cNvSpPr>
                <a:spLocks noChangeShapeType="1"/>
              </p:cNvSpPr>
              <p:nvPr/>
            </p:nvSpPr>
            <p:spPr bwMode="auto">
              <a:xfrm>
                <a:off x="2472" y="1979"/>
                <a:ext cx="726" cy="10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375" name="Line 7"/>
              <p:cNvSpPr>
                <a:spLocks noChangeShapeType="1"/>
              </p:cNvSpPr>
              <p:nvPr/>
            </p:nvSpPr>
            <p:spPr bwMode="auto">
              <a:xfrm>
                <a:off x="1701" y="3022"/>
                <a:ext cx="14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>
              <a:off x="2018" y="2568"/>
              <a:ext cx="8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8383" name="Group 15"/>
            <p:cNvGrpSpPr>
              <a:grpSpLocks/>
            </p:cNvGrpSpPr>
            <p:nvPr/>
          </p:nvGrpSpPr>
          <p:grpSpPr bwMode="auto">
            <a:xfrm>
              <a:off x="1746" y="2432"/>
              <a:ext cx="318" cy="231"/>
              <a:chOff x="1746" y="2428"/>
              <a:chExt cx="318" cy="231"/>
            </a:xfrm>
          </p:grpSpPr>
          <p:sp>
            <p:nvSpPr>
              <p:cNvPr id="58384" name="Text Box 16"/>
              <p:cNvSpPr txBox="1">
                <a:spLocks noChangeArrowheads="1"/>
              </p:cNvSpPr>
              <p:nvPr/>
            </p:nvSpPr>
            <p:spPr bwMode="auto">
              <a:xfrm>
                <a:off x="1746" y="2428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M</a:t>
                </a:r>
                <a:endParaRPr lang="ru-RU"/>
              </a:p>
            </p:txBody>
          </p:sp>
          <p:sp>
            <p:nvSpPr>
              <p:cNvPr id="58385" name="AutoShape 17"/>
              <p:cNvSpPr>
                <a:spLocks noChangeArrowheads="1"/>
              </p:cNvSpPr>
              <p:nvPr/>
            </p:nvSpPr>
            <p:spPr bwMode="auto">
              <a:xfrm>
                <a:off x="2018" y="2523"/>
                <a:ext cx="46" cy="4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8386" name="Group 18"/>
            <p:cNvGrpSpPr>
              <a:grpSpLocks/>
            </p:cNvGrpSpPr>
            <p:nvPr/>
          </p:nvGrpSpPr>
          <p:grpSpPr bwMode="auto">
            <a:xfrm>
              <a:off x="2835" y="2432"/>
              <a:ext cx="226" cy="231"/>
              <a:chOff x="2835" y="2432"/>
              <a:chExt cx="226" cy="231"/>
            </a:xfrm>
          </p:grpSpPr>
          <p:sp>
            <p:nvSpPr>
              <p:cNvPr id="58387" name="Text Box 19"/>
              <p:cNvSpPr txBox="1">
                <a:spLocks noChangeArrowheads="1"/>
              </p:cNvSpPr>
              <p:nvPr/>
            </p:nvSpPr>
            <p:spPr bwMode="auto">
              <a:xfrm>
                <a:off x="2880" y="2432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N</a:t>
                </a:r>
                <a:endParaRPr lang="ru-RU"/>
              </a:p>
            </p:txBody>
          </p:sp>
          <p:sp>
            <p:nvSpPr>
              <p:cNvPr id="58388" name="AutoShape 20"/>
              <p:cNvSpPr>
                <a:spLocks noChangeArrowheads="1"/>
              </p:cNvSpPr>
              <p:nvPr/>
            </p:nvSpPr>
            <p:spPr bwMode="auto">
              <a:xfrm>
                <a:off x="2835" y="2523"/>
                <a:ext cx="46" cy="45"/>
              </a:xfrm>
              <a:prstGeom prst="flowChartConnector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8389" name="Text Box 21"/>
            <p:cNvSpPr txBox="1">
              <a:spLocks noChangeArrowheads="1"/>
            </p:cNvSpPr>
            <p:nvPr/>
          </p:nvSpPr>
          <p:spPr bwMode="auto">
            <a:xfrm>
              <a:off x="1474" y="297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8390" name="Text Box 22"/>
            <p:cNvSpPr txBox="1">
              <a:spLocks noChangeArrowheads="1"/>
            </p:cNvSpPr>
            <p:nvPr/>
          </p:nvSpPr>
          <p:spPr bwMode="auto">
            <a:xfrm>
              <a:off x="3198" y="2976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8391" name="Text Box 23"/>
            <p:cNvSpPr txBox="1">
              <a:spLocks noChangeArrowheads="1"/>
            </p:cNvSpPr>
            <p:nvPr/>
          </p:nvSpPr>
          <p:spPr bwMode="auto">
            <a:xfrm>
              <a:off x="2381" y="175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</p:grp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076825" y="321310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MN || AB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148263" y="393382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MN = ½ AB</a:t>
            </a:r>
            <a:endParaRPr lang="ru-RU" sz="24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8395" name="Picture 27" descr="cif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08050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3" grpId="0"/>
      <p:bldP spid="58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Продолжите предложение: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Трапеция - это … </a:t>
            </a:r>
          </a:p>
        </p:txBody>
      </p:sp>
      <p:grpSp>
        <p:nvGrpSpPr>
          <p:cNvPr id="59424" name="Group 32"/>
          <p:cNvGrpSpPr>
            <a:grpSpLocks/>
          </p:cNvGrpSpPr>
          <p:nvPr/>
        </p:nvGrpSpPr>
        <p:grpSpPr bwMode="auto">
          <a:xfrm>
            <a:off x="755650" y="2997200"/>
            <a:ext cx="4321175" cy="2309813"/>
            <a:chOff x="748" y="1480"/>
            <a:chExt cx="2722" cy="1455"/>
          </a:xfrm>
        </p:grpSpPr>
        <p:sp>
          <p:nvSpPr>
            <p:cNvPr id="59417" name="Text Box 25"/>
            <p:cNvSpPr txBox="1">
              <a:spLocks noChangeArrowheads="1"/>
            </p:cNvSpPr>
            <p:nvPr/>
          </p:nvSpPr>
          <p:spPr bwMode="auto">
            <a:xfrm>
              <a:off x="748" y="2704"/>
              <a:ext cx="318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9418" name="Text Box 26"/>
            <p:cNvSpPr txBox="1">
              <a:spLocks noChangeArrowheads="1"/>
            </p:cNvSpPr>
            <p:nvPr/>
          </p:nvSpPr>
          <p:spPr bwMode="auto">
            <a:xfrm>
              <a:off x="3152" y="2704"/>
              <a:ext cx="318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59419" name="Text Box 27"/>
            <p:cNvSpPr txBox="1">
              <a:spLocks noChangeArrowheads="1"/>
            </p:cNvSpPr>
            <p:nvPr/>
          </p:nvSpPr>
          <p:spPr bwMode="auto">
            <a:xfrm>
              <a:off x="1020" y="1480"/>
              <a:ext cx="318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9420" name="Text Box 28"/>
            <p:cNvSpPr txBox="1">
              <a:spLocks noChangeArrowheads="1"/>
            </p:cNvSpPr>
            <p:nvPr/>
          </p:nvSpPr>
          <p:spPr bwMode="auto">
            <a:xfrm>
              <a:off x="2517" y="1480"/>
              <a:ext cx="318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grpSp>
          <p:nvGrpSpPr>
            <p:cNvPr id="59423" name="Group 31"/>
            <p:cNvGrpSpPr>
              <a:grpSpLocks/>
            </p:cNvGrpSpPr>
            <p:nvPr/>
          </p:nvGrpSpPr>
          <p:grpSpPr bwMode="auto">
            <a:xfrm>
              <a:off x="975" y="1706"/>
              <a:ext cx="2223" cy="953"/>
              <a:chOff x="975" y="1706"/>
              <a:chExt cx="2223" cy="953"/>
            </a:xfrm>
          </p:grpSpPr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>
                <a:off x="975" y="2659"/>
                <a:ext cx="2223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6" name="Line 24"/>
              <p:cNvSpPr>
                <a:spLocks noChangeShapeType="1"/>
              </p:cNvSpPr>
              <p:nvPr/>
            </p:nvSpPr>
            <p:spPr bwMode="auto">
              <a:xfrm>
                <a:off x="2517" y="1706"/>
                <a:ext cx="681" cy="953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1" name="Line 29"/>
              <p:cNvSpPr>
                <a:spLocks noChangeShapeType="1"/>
              </p:cNvSpPr>
              <p:nvPr/>
            </p:nvSpPr>
            <p:spPr bwMode="auto">
              <a:xfrm>
                <a:off x="1202" y="1706"/>
                <a:ext cx="1315" cy="0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22" name="Line 30"/>
              <p:cNvSpPr>
                <a:spLocks noChangeShapeType="1"/>
              </p:cNvSpPr>
              <p:nvPr/>
            </p:nvSpPr>
            <p:spPr bwMode="auto">
              <a:xfrm flipH="1">
                <a:off x="975" y="1706"/>
                <a:ext cx="227" cy="953"/>
              </a:xfrm>
              <a:prstGeom prst="line">
                <a:avLst/>
              </a:prstGeom>
              <a:noFill/>
              <a:ln w="38100">
                <a:solidFill>
                  <a:srgbClr val="6600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9428" name="Group 36"/>
          <p:cNvGrpSpPr>
            <a:grpSpLocks/>
          </p:cNvGrpSpPr>
          <p:nvPr/>
        </p:nvGrpSpPr>
        <p:grpSpPr bwMode="auto">
          <a:xfrm>
            <a:off x="5076825" y="3500438"/>
            <a:ext cx="3600450" cy="1370012"/>
            <a:chOff x="3198" y="2205"/>
            <a:chExt cx="2268" cy="863"/>
          </a:xfrm>
        </p:grpSpPr>
        <p:sp>
          <p:nvSpPr>
            <p:cNvPr id="59425" name="Text Box 33"/>
            <p:cNvSpPr txBox="1">
              <a:spLocks noChangeArrowheads="1"/>
            </p:cNvSpPr>
            <p:nvPr/>
          </p:nvSpPr>
          <p:spPr bwMode="auto">
            <a:xfrm>
              <a:off x="3198" y="2205"/>
              <a:ext cx="2268" cy="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BC || AD - </a:t>
              </a:r>
              <a:r>
                <a:rPr lang="ru-RU" sz="2400" b="1"/>
                <a:t>основания</a:t>
              </a:r>
              <a:endParaRPr lang="en-US" sz="2400" b="1"/>
            </a:p>
            <a:p>
              <a:pPr>
                <a:spcBef>
                  <a:spcPct val="50000"/>
                </a:spcBef>
              </a:pPr>
              <a:r>
                <a:rPr lang="en-US" sz="2400" b="1"/>
                <a:t>AB || CD</a:t>
              </a:r>
              <a:r>
                <a:rPr lang="ru-RU" sz="2400" b="1"/>
                <a:t> – боковые      		стороны</a:t>
              </a:r>
            </a:p>
          </p:txBody>
        </p:sp>
        <p:sp>
          <p:nvSpPr>
            <p:cNvPr id="59426" name="Line 34"/>
            <p:cNvSpPr>
              <a:spLocks noChangeShapeType="1"/>
            </p:cNvSpPr>
            <p:nvPr/>
          </p:nvSpPr>
          <p:spPr bwMode="auto">
            <a:xfrm flipH="1">
              <a:off x="3560" y="2659"/>
              <a:ext cx="227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9429" name="Picture 37" descr="cif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8" y="908050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Определение средней линии трапеции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Средней линией трапеции называется отрезок, соединяющий середины её боковых сторон.</a:t>
            </a:r>
          </a:p>
        </p:txBody>
      </p:sp>
      <p:grpSp>
        <p:nvGrpSpPr>
          <p:cNvPr id="53268" name="Group 20"/>
          <p:cNvGrpSpPr>
            <a:grpSpLocks/>
          </p:cNvGrpSpPr>
          <p:nvPr/>
        </p:nvGrpSpPr>
        <p:grpSpPr bwMode="auto">
          <a:xfrm>
            <a:off x="468313" y="3567113"/>
            <a:ext cx="4321175" cy="2309812"/>
            <a:chOff x="295" y="2247"/>
            <a:chExt cx="2722" cy="1455"/>
          </a:xfrm>
        </p:grpSpPr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295" y="347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endParaRPr lang="ru-RU"/>
            </a:p>
          </p:txBody>
        </p:sp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2699" y="347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567" y="224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2064" y="224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522" y="3426"/>
              <a:ext cx="222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2064" y="2473"/>
              <a:ext cx="681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>
              <a:off x="749" y="2473"/>
              <a:ext cx="13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1" name="Line 13"/>
            <p:cNvSpPr>
              <a:spLocks noChangeShapeType="1"/>
            </p:cNvSpPr>
            <p:nvPr/>
          </p:nvSpPr>
          <p:spPr bwMode="auto">
            <a:xfrm flipH="1">
              <a:off x="522" y="2473"/>
              <a:ext cx="227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262" name="Group 14"/>
          <p:cNvGrpSpPr>
            <a:grpSpLocks/>
          </p:cNvGrpSpPr>
          <p:nvPr/>
        </p:nvGrpSpPr>
        <p:grpSpPr bwMode="auto">
          <a:xfrm>
            <a:off x="539750" y="4430713"/>
            <a:ext cx="504825" cy="366712"/>
            <a:chOff x="1746" y="2428"/>
            <a:chExt cx="318" cy="231"/>
          </a:xfrm>
        </p:grpSpPr>
        <p:sp>
          <p:nvSpPr>
            <p:cNvPr id="53263" name="Text Box 15"/>
            <p:cNvSpPr txBox="1">
              <a:spLocks noChangeArrowheads="1"/>
            </p:cNvSpPr>
            <p:nvPr/>
          </p:nvSpPr>
          <p:spPr bwMode="auto">
            <a:xfrm>
              <a:off x="1746" y="24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</a:t>
              </a:r>
              <a:endParaRPr lang="ru-RU"/>
            </a:p>
          </p:txBody>
        </p:sp>
        <p:sp>
          <p:nvSpPr>
            <p:cNvPr id="53264" name="AutoShape 16"/>
            <p:cNvSpPr>
              <a:spLocks noChangeArrowheads="1"/>
            </p:cNvSpPr>
            <p:nvPr/>
          </p:nvSpPr>
          <p:spPr bwMode="auto">
            <a:xfrm>
              <a:off x="2018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269" name="Group 21"/>
          <p:cNvGrpSpPr>
            <a:grpSpLocks/>
          </p:cNvGrpSpPr>
          <p:nvPr/>
        </p:nvGrpSpPr>
        <p:grpSpPr bwMode="auto">
          <a:xfrm>
            <a:off x="827088" y="4292600"/>
            <a:ext cx="360362" cy="792163"/>
            <a:chOff x="521" y="2704"/>
            <a:chExt cx="227" cy="499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 flipH="1">
              <a:off x="612" y="2704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 flipH="1">
              <a:off x="521" y="3112"/>
              <a:ext cx="136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1042988" y="4652963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53270" name="Group 22"/>
          <p:cNvGrpSpPr>
            <a:grpSpLocks/>
          </p:cNvGrpSpPr>
          <p:nvPr/>
        </p:nvGrpSpPr>
        <p:grpSpPr bwMode="auto">
          <a:xfrm>
            <a:off x="3708400" y="4430713"/>
            <a:ext cx="358775" cy="366712"/>
            <a:chOff x="2835" y="2432"/>
            <a:chExt cx="226" cy="231"/>
          </a:xfrm>
        </p:grpSpPr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2880" y="243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</a:t>
              </a:r>
              <a:endParaRPr lang="ru-RU"/>
            </a:p>
          </p:txBody>
        </p:sp>
        <p:sp>
          <p:nvSpPr>
            <p:cNvPr id="53272" name="AutoShape 24"/>
            <p:cNvSpPr>
              <a:spLocks noChangeArrowheads="1"/>
            </p:cNvSpPr>
            <p:nvPr/>
          </p:nvSpPr>
          <p:spPr bwMode="auto">
            <a:xfrm>
              <a:off x="2835" y="2523"/>
              <a:ext cx="46" cy="45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3275" name="Group 27"/>
          <p:cNvGrpSpPr>
            <a:grpSpLocks/>
          </p:cNvGrpSpPr>
          <p:nvPr/>
        </p:nvGrpSpPr>
        <p:grpSpPr bwMode="auto">
          <a:xfrm>
            <a:off x="3419475" y="4076700"/>
            <a:ext cx="647700" cy="936625"/>
            <a:chOff x="2154" y="2568"/>
            <a:chExt cx="408" cy="590"/>
          </a:xfrm>
        </p:grpSpPr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 flipH="1">
              <a:off x="2154" y="2568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 flipH="1">
              <a:off x="2471" y="3022"/>
              <a:ext cx="91" cy="13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5003800" y="3933825"/>
            <a:ext cx="4032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MN</a:t>
            </a: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– средняя линия трапеции 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endParaRPr lang="ru-RU" sz="2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3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3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3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3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3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3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3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3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53267" grpId="0" animBg="1"/>
      <p:bldP spid="5327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600</TotalTime>
  <Words>608</Words>
  <Application>Microsoft Office PowerPoint</Application>
  <PresentationFormat>Экран (4:3)</PresentationFormat>
  <Paragraphs>219</Paragraphs>
  <Slides>21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Tahoma</vt:lpstr>
      <vt:lpstr>Times New Roman</vt:lpstr>
      <vt:lpstr>Wingdings</vt:lpstr>
      <vt:lpstr>Symbol</vt:lpstr>
      <vt:lpstr>Модульная</vt:lpstr>
      <vt:lpstr>Слайд 1</vt:lpstr>
      <vt:lpstr>Продолжите предложение:</vt:lpstr>
      <vt:lpstr>Продолжите предложение:</vt:lpstr>
      <vt:lpstr>Продолжите предложение:</vt:lpstr>
      <vt:lpstr>Продолжите предложение:</vt:lpstr>
      <vt:lpstr>Продолжите предложение:</vt:lpstr>
      <vt:lpstr>Продолжите предложение:</vt:lpstr>
      <vt:lpstr>Продолжите предложение:</vt:lpstr>
      <vt:lpstr>Определение средней линии трапеции</vt:lpstr>
      <vt:lpstr>Теорема о средней линии трапеции</vt:lpstr>
      <vt:lpstr>Теорема о средней линии трапеции</vt:lpstr>
      <vt:lpstr>Теорема о средней линии трапеции</vt:lpstr>
      <vt:lpstr>Закрепление</vt:lpstr>
      <vt:lpstr>Закрепление</vt:lpstr>
      <vt:lpstr>Закрепление</vt:lpstr>
      <vt:lpstr>Закрепление</vt:lpstr>
      <vt:lpstr>Самостоятельная работа</vt:lpstr>
      <vt:lpstr>Самостоятельная работа</vt:lpstr>
      <vt:lpstr>Самостоятельная работа</vt:lpstr>
      <vt:lpstr>Самостоятельная работа</vt:lpstr>
      <vt:lpstr>Спасибо за работу!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nons</dc:creator>
  <cp:lastModifiedBy>usert</cp:lastModifiedBy>
  <cp:revision>15</cp:revision>
  <dcterms:created xsi:type="dcterms:W3CDTF">2008-03-17T14:16:05Z</dcterms:created>
  <dcterms:modified xsi:type="dcterms:W3CDTF">2012-06-22T04:35:44Z</dcterms:modified>
</cp:coreProperties>
</file>