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8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69" r:id="rId15"/>
    <p:sldId id="274" r:id="rId16"/>
    <p:sldId id="275" r:id="rId17"/>
    <p:sldId id="270" r:id="rId18"/>
    <p:sldId id="284" r:id="rId19"/>
    <p:sldId id="285" r:id="rId20"/>
    <p:sldId id="286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  <a:srgbClr val="FF0000"/>
    <a:srgbClr val="B2B2B2"/>
    <a:srgbClr val="3399FF"/>
    <a:srgbClr val="33CC33"/>
    <a:srgbClr val="0080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083" autoAdjust="0"/>
    <p:restoredTop sz="94660"/>
  </p:normalViewPr>
  <p:slideViewPr>
    <p:cSldViewPr>
      <p:cViewPr>
        <p:scale>
          <a:sx n="75" d="100"/>
          <a:sy n="75" d="100"/>
        </p:scale>
        <p:origin x="-10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4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25.wmf"/><Relationship Id="rId1" Type="http://schemas.openxmlformats.org/officeDocument/2006/relationships/image" Target="../media/image35.wmf"/><Relationship Id="rId4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4.wmf"/><Relationship Id="rId6" Type="http://schemas.openxmlformats.org/officeDocument/2006/relationships/image" Target="../media/image18.wmf"/><Relationship Id="rId5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F245D0-F271-476F-93DB-C5FDD0204E2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971B52-290B-446D-BC8E-F9F9C70461A0}" type="slidenum">
              <a:rPr lang="ru-RU"/>
              <a:pPr/>
              <a:t>18</a:t>
            </a:fld>
            <a:endParaRPr lang="ru-RU"/>
          </a:p>
        </p:txBody>
      </p:sp>
      <p:sp>
        <p:nvSpPr>
          <p:cNvPr id="271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Алгебра и начала анализа. 10-11 класс. Ш.А. Алимов.   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AA8854-0508-4AFA-BEF0-C94E760E44B7}" type="slidenum">
              <a:rPr lang="ru-RU"/>
              <a:pPr/>
              <a:t>19</a:t>
            </a:fld>
            <a:endParaRPr lang="ru-RU"/>
          </a:p>
        </p:txBody>
      </p:sp>
      <p:sp>
        <p:nvSpPr>
          <p:cNvPr id="273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Алгебра и начала анализа. 10-11 класс. Ш.А. Алимов.  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5D9463-79C1-4199-9064-B36BD98D37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2C27-0CA6-4F29-B9C4-267F15B00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14C6-6E6A-4C20-958A-C35E1AAB1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57384E3-05C7-40D5-8891-AE946B4BAC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A186-1169-420F-8E66-6091C986A0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8AA5-0A91-4067-927E-E20B3CC039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D70C-3864-4B57-BD71-1CD693350A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7BFA-BDCC-4DEA-9385-662D1B03E6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8240-A33F-48FA-8397-ED20438669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2F2FEB-5DCC-4165-86A4-DD4A3B1DF3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E88E29-7FD8-441E-9705-05A70986D3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65F3890-ACF3-4EC3-997B-BA27A7ECA9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Степенная функция</a:t>
            </a:r>
            <a:endParaRPr lang="ru-RU" sz="9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44742" name="Line 6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43" name="Line 7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44" name="Text Box 8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44745" name="Line 9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46" name="Line 10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47" name="Line 11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48" name="Line 12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49" name="Line 13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50" name="Line 14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51" name="Line 15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52" name="Line 16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53" name="Line 17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54" name="Line 18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55" name="Line 19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56" name="Line 20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57" name="Line 21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58" name="Line 22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59" name="Line 23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60" name="Line 24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61" name="Line 25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62" name="Line 26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63" name="Line 27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44806" name="Group 70"/>
          <p:cNvGrpSpPr>
            <a:grpSpLocks/>
          </p:cNvGrpSpPr>
          <p:nvPr/>
        </p:nvGrpSpPr>
        <p:grpSpPr bwMode="auto">
          <a:xfrm>
            <a:off x="2235200" y="139700"/>
            <a:ext cx="4470400" cy="3175000"/>
            <a:chOff x="1408" y="88"/>
            <a:chExt cx="2816" cy="2000"/>
          </a:xfrm>
        </p:grpSpPr>
        <p:sp>
          <p:nvSpPr>
            <p:cNvPr id="244740" name="Freeform 4"/>
            <p:cNvSpPr>
              <a:spLocks/>
            </p:cNvSpPr>
            <p:nvPr/>
          </p:nvSpPr>
          <p:spPr bwMode="auto">
            <a:xfrm>
              <a:off x="3104" y="120"/>
              <a:ext cx="1120" cy="19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848"/>
                </a:cxn>
                <a:cxn ang="0">
                  <a:pos x="223" y="1578"/>
                </a:cxn>
                <a:cxn ang="0">
                  <a:pos x="592" y="1872"/>
                </a:cxn>
                <a:cxn ang="0">
                  <a:pos x="1120" y="1968"/>
                </a:cxn>
              </a:cxnLst>
              <a:rect l="0" t="0" r="r" b="b"/>
              <a:pathLst>
                <a:path w="1120" h="1968">
                  <a:moveTo>
                    <a:pt x="0" y="0"/>
                  </a:moveTo>
                  <a:cubicBezTo>
                    <a:pt x="11" y="144"/>
                    <a:pt x="27" y="585"/>
                    <a:pt x="64" y="848"/>
                  </a:cubicBezTo>
                  <a:cubicBezTo>
                    <a:pt x="101" y="1111"/>
                    <a:pt x="135" y="1407"/>
                    <a:pt x="223" y="1578"/>
                  </a:cubicBezTo>
                  <a:cubicBezTo>
                    <a:pt x="311" y="1749"/>
                    <a:pt x="443" y="1807"/>
                    <a:pt x="592" y="1872"/>
                  </a:cubicBezTo>
                  <a:cubicBezTo>
                    <a:pt x="741" y="1937"/>
                    <a:pt x="1010" y="1948"/>
                    <a:pt x="1120" y="1968"/>
                  </a:cubicBezTo>
                </a:path>
              </a:pathLst>
            </a:custGeom>
            <a:noFill/>
            <a:ln w="28575" cmpd="sng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44739" name="Freeform 3"/>
            <p:cNvSpPr>
              <a:spLocks/>
            </p:cNvSpPr>
            <p:nvPr/>
          </p:nvSpPr>
          <p:spPr bwMode="auto">
            <a:xfrm>
              <a:off x="1408" y="88"/>
              <a:ext cx="1280" cy="2000"/>
            </a:xfrm>
            <a:custGeom>
              <a:avLst/>
              <a:gdLst/>
              <a:ahLst/>
              <a:cxnLst>
                <a:cxn ang="0">
                  <a:pos x="1280" y="0"/>
                </a:cxn>
                <a:cxn ang="0">
                  <a:pos x="1168" y="1040"/>
                </a:cxn>
                <a:cxn ang="0">
                  <a:pos x="1008" y="1632"/>
                </a:cxn>
                <a:cxn ang="0">
                  <a:pos x="576" y="1936"/>
                </a:cxn>
                <a:cxn ang="0">
                  <a:pos x="0" y="2000"/>
                </a:cxn>
              </a:cxnLst>
              <a:rect l="0" t="0" r="r" b="b"/>
              <a:pathLst>
                <a:path w="1280" h="2000">
                  <a:moveTo>
                    <a:pt x="1280" y="0"/>
                  </a:moveTo>
                  <a:cubicBezTo>
                    <a:pt x="1261" y="173"/>
                    <a:pt x="1213" y="768"/>
                    <a:pt x="1168" y="1040"/>
                  </a:cubicBezTo>
                  <a:cubicBezTo>
                    <a:pt x="1123" y="1312"/>
                    <a:pt x="1107" y="1483"/>
                    <a:pt x="1008" y="1632"/>
                  </a:cubicBezTo>
                  <a:cubicBezTo>
                    <a:pt x="909" y="1781"/>
                    <a:pt x="744" y="1875"/>
                    <a:pt x="576" y="1936"/>
                  </a:cubicBezTo>
                  <a:cubicBezTo>
                    <a:pt x="408" y="1997"/>
                    <a:pt x="120" y="1987"/>
                    <a:pt x="0" y="2000"/>
                  </a:cubicBezTo>
                </a:path>
              </a:pathLst>
            </a:custGeom>
            <a:noFill/>
            <a:ln w="28575" cmpd="sng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244764" name="Line 28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65" name="Line 29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66" name="Line 30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67" name="Line 31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68" name="Line 32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69" name="Line 33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70" name="Line 34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71" name="Line 35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72" name="Line 36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73" name="Line 37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74" name="Line 38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75" name="Line 39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76" name="Line 40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77" name="Line 41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78" name="Line 42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79" name="Line 43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80" name="Line 44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81" name="Line 45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82" name="Line 46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83" name="Line 47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84" name="Line 48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85" name="Line 49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86" name="Line 50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87" name="Line 51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788" name="Text Box 52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imes New Roman" pitchFamily="18" charset="0"/>
              </a:rPr>
              <a:t>   -</a:t>
            </a:r>
            <a:r>
              <a:rPr lang="ru-RU" sz="4800" b="1">
                <a:latin typeface="Times New Roman" pitchFamily="18" charset="0"/>
              </a:rPr>
              <a:t>1  0    1  2</a:t>
            </a:r>
          </a:p>
        </p:txBody>
      </p:sp>
      <p:sp>
        <p:nvSpPr>
          <p:cNvPr id="244795" name="Text Box 59"/>
          <p:cNvSpPr txBox="1">
            <a:spLocks noChangeArrowheads="1"/>
          </p:cNvSpPr>
          <p:nvPr/>
        </p:nvSpPr>
        <p:spPr bwMode="auto">
          <a:xfrm>
            <a:off x="5181600" y="609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х</a:t>
            </a:r>
            <a:r>
              <a:rPr lang="ru-RU" sz="2400" b="1" baseline="30000">
                <a:solidFill>
                  <a:srgbClr val="FF0000"/>
                </a:solidFill>
              </a:rPr>
              <a:t>-4</a:t>
            </a:r>
            <a:endParaRPr lang="ru-RU" sz="2400" b="1">
              <a:solidFill>
                <a:srgbClr val="FF0000"/>
              </a:solidFill>
            </a:endParaRPr>
          </a:p>
        </p:txBody>
      </p:sp>
      <p:grpSp>
        <p:nvGrpSpPr>
          <p:cNvPr id="244798" name="Group 62"/>
          <p:cNvGrpSpPr>
            <a:grpSpLocks/>
          </p:cNvGrpSpPr>
          <p:nvPr/>
        </p:nvGrpSpPr>
        <p:grpSpPr bwMode="auto">
          <a:xfrm>
            <a:off x="2743200" y="63500"/>
            <a:ext cx="3962400" cy="3302000"/>
            <a:chOff x="1728" y="40"/>
            <a:chExt cx="2496" cy="2080"/>
          </a:xfrm>
        </p:grpSpPr>
        <p:sp>
          <p:nvSpPr>
            <p:cNvPr id="244796" name="Freeform 60"/>
            <p:cNvSpPr>
              <a:spLocks/>
            </p:cNvSpPr>
            <p:nvPr/>
          </p:nvSpPr>
          <p:spPr bwMode="auto">
            <a:xfrm>
              <a:off x="3152" y="40"/>
              <a:ext cx="1072" cy="20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816"/>
                </a:cxn>
                <a:cxn ang="0">
                  <a:pos x="176" y="1648"/>
                </a:cxn>
                <a:cxn ang="0">
                  <a:pos x="368" y="1936"/>
                </a:cxn>
                <a:cxn ang="0">
                  <a:pos x="640" y="2048"/>
                </a:cxn>
                <a:cxn ang="0">
                  <a:pos x="1072" y="2080"/>
                </a:cxn>
              </a:cxnLst>
              <a:rect l="0" t="0" r="r" b="b"/>
              <a:pathLst>
                <a:path w="1072" h="2080">
                  <a:moveTo>
                    <a:pt x="0" y="0"/>
                  </a:moveTo>
                  <a:cubicBezTo>
                    <a:pt x="5" y="136"/>
                    <a:pt x="19" y="541"/>
                    <a:pt x="48" y="816"/>
                  </a:cubicBezTo>
                  <a:cubicBezTo>
                    <a:pt x="77" y="1091"/>
                    <a:pt x="123" y="1461"/>
                    <a:pt x="176" y="1648"/>
                  </a:cubicBezTo>
                  <a:cubicBezTo>
                    <a:pt x="229" y="1835"/>
                    <a:pt x="291" y="1869"/>
                    <a:pt x="368" y="1936"/>
                  </a:cubicBezTo>
                  <a:cubicBezTo>
                    <a:pt x="445" y="2003"/>
                    <a:pt x="523" y="2024"/>
                    <a:pt x="640" y="2048"/>
                  </a:cubicBezTo>
                  <a:cubicBezTo>
                    <a:pt x="757" y="2072"/>
                    <a:pt x="982" y="2073"/>
                    <a:pt x="1072" y="208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797" name="Freeform 61"/>
            <p:cNvSpPr>
              <a:spLocks/>
            </p:cNvSpPr>
            <p:nvPr/>
          </p:nvSpPr>
          <p:spPr bwMode="auto">
            <a:xfrm flipH="1">
              <a:off x="1728" y="48"/>
              <a:ext cx="880" cy="20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816"/>
                </a:cxn>
                <a:cxn ang="0">
                  <a:pos x="176" y="1648"/>
                </a:cxn>
                <a:cxn ang="0">
                  <a:pos x="352" y="1928"/>
                </a:cxn>
                <a:cxn ang="0">
                  <a:pos x="608" y="2032"/>
                </a:cxn>
                <a:cxn ang="0">
                  <a:pos x="880" y="2072"/>
                </a:cxn>
              </a:cxnLst>
              <a:rect l="0" t="0" r="r" b="b"/>
              <a:pathLst>
                <a:path w="880" h="2072">
                  <a:moveTo>
                    <a:pt x="0" y="0"/>
                  </a:moveTo>
                  <a:cubicBezTo>
                    <a:pt x="5" y="136"/>
                    <a:pt x="19" y="541"/>
                    <a:pt x="48" y="816"/>
                  </a:cubicBezTo>
                  <a:cubicBezTo>
                    <a:pt x="77" y="1091"/>
                    <a:pt x="125" y="1463"/>
                    <a:pt x="176" y="1648"/>
                  </a:cubicBezTo>
                  <a:cubicBezTo>
                    <a:pt x="227" y="1833"/>
                    <a:pt x="280" y="1864"/>
                    <a:pt x="352" y="1928"/>
                  </a:cubicBezTo>
                  <a:cubicBezTo>
                    <a:pt x="424" y="1992"/>
                    <a:pt x="520" y="2008"/>
                    <a:pt x="608" y="2032"/>
                  </a:cubicBezTo>
                  <a:cubicBezTo>
                    <a:pt x="696" y="2056"/>
                    <a:pt x="823" y="2064"/>
                    <a:pt x="880" y="2072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4799" name="Text Box 63"/>
          <p:cNvSpPr txBox="1">
            <a:spLocks noChangeArrowheads="1"/>
          </p:cNvSpPr>
          <p:nvPr/>
        </p:nvSpPr>
        <p:spPr bwMode="auto">
          <a:xfrm>
            <a:off x="4800600" y="76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3399FF"/>
                </a:solidFill>
              </a:rPr>
              <a:t>у = х</a:t>
            </a:r>
            <a:r>
              <a:rPr lang="ru-RU" sz="2400" b="1" baseline="30000">
                <a:solidFill>
                  <a:srgbClr val="3399FF"/>
                </a:solidFill>
              </a:rPr>
              <a:t>-2</a:t>
            </a:r>
            <a:endParaRPr lang="ru-RU" sz="2400" b="1">
              <a:solidFill>
                <a:srgbClr val="3399FF"/>
              </a:solidFill>
            </a:endParaRPr>
          </a:p>
        </p:txBody>
      </p:sp>
      <p:grpSp>
        <p:nvGrpSpPr>
          <p:cNvPr id="244802" name="Group 66"/>
          <p:cNvGrpSpPr>
            <a:grpSpLocks/>
          </p:cNvGrpSpPr>
          <p:nvPr/>
        </p:nvGrpSpPr>
        <p:grpSpPr bwMode="auto">
          <a:xfrm>
            <a:off x="2971800" y="0"/>
            <a:ext cx="3429000" cy="3390900"/>
            <a:chOff x="1872" y="0"/>
            <a:chExt cx="2160" cy="2136"/>
          </a:xfrm>
        </p:grpSpPr>
        <p:sp>
          <p:nvSpPr>
            <p:cNvPr id="244800" name="Freeform 64"/>
            <p:cNvSpPr>
              <a:spLocks/>
            </p:cNvSpPr>
            <p:nvPr/>
          </p:nvSpPr>
          <p:spPr bwMode="auto">
            <a:xfrm>
              <a:off x="3248" y="24"/>
              <a:ext cx="784" cy="21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888"/>
                </a:cxn>
                <a:cxn ang="0">
                  <a:pos x="64" y="1656"/>
                </a:cxn>
                <a:cxn ang="0">
                  <a:pos x="208" y="2000"/>
                </a:cxn>
                <a:cxn ang="0">
                  <a:pos x="496" y="2088"/>
                </a:cxn>
                <a:cxn ang="0">
                  <a:pos x="784" y="2112"/>
                </a:cxn>
              </a:cxnLst>
              <a:rect l="0" t="0" r="r" b="b"/>
              <a:pathLst>
                <a:path w="784" h="2112">
                  <a:moveTo>
                    <a:pt x="0" y="0"/>
                  </a:moveTo>
                  <a:cubicBezTo>
                    <a:pt x="5" y="148"/>
                    <a:pt x="5" y="612"/>
                    <a:pt x="16" y="888"/>
                  </a:cubicBezTo>
                  <a:cubicBezTo>
                    <a:pt x="27" y="1164"/>
                    <a:pt x="32" y="1471"/>
                    <a:pt x="64" y="1656"/>
                  </a:cubicBezTo>
                  <a:cubicBezTo>
                    <a:pt x="96" y="1841"/>
                    <a:pt x="136" y="1928"/>
                    <a:pt x="208" y="2000"/>
                  </a:cubicBezTo>
                  <a:cubicBezTo>
                    <a:pt x="280" y="2072"/>
                    <a:pt x="400" y="2069"/>
                    <a:pt x="496" y="2088"/>
                  </a:cubicBezTo>
                  <a:cubicBezTo>
                    <a:pt x="592" y="2107"/>
                    <a:pt x="724" y="2107"/>
                    <a:pt x="784" y="2112"/>
                  </a:cubicBezTo>
                </a:path>
              </a:pathLst>
            </a:custGeom>
            <a:noFill/>
            <a:ln w="28575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801" name="Freeform 65"/>
            <p:cNvSpPr>
              <a:spLocks/>
            </p:cNvSpPr>
            <p:nvPr/>
          </p:nvSpPr>
          <p:spPr bwMode="auto">
            <a:xfrm>
              <a:off x="1872" y="0"/>
              <a:ext cx="640" cy="2136"/>
            </a:xfrm>
            <a:custGeom>
              <a:avLst/>
              <a:gdLst/>
              <a:ahLst/>
              <a:cxnLst>
                <a:cxn ang="0">
                  <a:pos x="640" y="0"/>
                </a:cxn>
                <a:cxn ang="0">
                  <a:pos x="624" y="888"/>
                </a:cxn>
                <a:cxn ang="0">
                  <a:pos x="576" y="1656"/>
                </a:cxn>
                <a:cxn ang="0">
                  <a:pos x="432" y="2000"/>
                </a:cxn>
                <a:cxn ang="0">
                  <a:pos x="208" y="2104"/>
                </a:cxn>
                <a:cxn ang="0">
                  <a:pos x="0" y="2136"/>
                </a:cxn>
              </a:cxnLst>
              <a:rect l="0" t="0" r="r" b="b"/>
              <a:pathLst>
                <a:path w="640" h="2136">
                  <a:moveTo>
                    <a:pt x="640" y="0"/>
                  </a:moveTo>
                  <a:cubicBezTo>
                    <a:pt x="635" y="148"/>
                    <a:pt x="635" y="612"/>
                    <a:pt x="624" y="888"/>
                  </a:cubicBezTo>
                  <a:cubicBezTo>
                    <a:pt x="613" y="1164"/>
                    <a:pt x="608" y="1471"/>
                    <a:pt x="576" y="1656"/>
                  </a:cubicBezTo>
                  <a:cubicBezTo>
                    <a:pt x="544" y="1841"/>
                    <a:pt x="493" y="1925"/>
                    <a:pt x="432" y="2000"/>
                  </a:cubicBezTo>
                  <a:cubicBezTo>
                    <a:pt x="371" y="2075"/>
                    <a:pt x="280" y="2081"/>
                    <a:pt x="208" y="2104"/>
                  </a:cubicBezTo>
                  <a:cubicBezTo>
                    <a:pt x="136" y="2127"/>
                    <a:pt x="43" y="2129"/>
                    <a:pt x="0" y="2136"/>
                  </a:cubicBezTo>
                </a:path>
              </a:pathLst>
            </a:custGeom>
            <a:noFill/>
            <a:ln w="28575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4803" name="Text Box 67"/>
          <p:cNvSpPr txBox="1">
            <a:spLocks noChangeArrowheads="1"/>
          </p:cNvSpPr>
          <p:nvPr/>
        </p:nvSpPr>
        <p:spPr bwMode="auto">
          <a:xfrm>
            <a:off x="5410200" y="1219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8000"/>
                </a:solidFill>
              </a:rPr>
              <a:t>у = х</a:t>
            </a:r>
            <a:r>
              <a:rPr lang="ru-RU" sz="2400" b="1" baseline="30000">
                <a:solidFill>
                  <a:srgbClr val="008000"/>
                </a:solidFill>
              </a:rPr>
              <a:t>-6</a:t>
            </a:r>
            <a:endParaRPr lang="ru-RU" sz="2400" b="1">
              <a:solidFill>
                <a:srgbClr val="008000"/>
              </a:solidFill>
            </a:endParaRPr>
          </a:p>
        </p:txBody>
      </p:sp>
      <p:sp>
        <p:nvSpPr>
          <p:cNvPr id="244790" name="Oval 54"/>
          <p:cNvSpPr>
            <a:spLocks noChangeArrowheads="1"/>
          </p:cNvSpPr>
          <p:nvPr/>
        </p:nvSpPr>
        <p:spPr bwMode="auto">
          <a:xfrm>
            <a:off x="5224463" y="2630488"/>
            <a:ext cx="1397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4791" name="Oval 55"/>
          <p:cNvSpPr>
            <a:spLocks noChangeArrowheads="1"/>
          </p:cNvSpPr>
          <p:nvPr/>
        </p:nvSpPr>
        <p:spPr bwMode="auto">
          <a:xfrm>
            <a:off x="3773488" y="2636838"/>
            <a:ext cx="150812" cy="1397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24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3000"/>
                                        <p:tgtEl>
                                          <p:spTgt spid="244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4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4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44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3000"/>
                                        <p:tgtEl>
                                          <p:spTgt spid="24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4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4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4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95" grpId="0"/>
      <p:bldP spid="244803" grpId="0"/>
      <p:bldP spid="244790" grpId="0" animBg="1"/>
      <p:bldP spid="2447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813" name="Group 53"/>
          <p:cNvGrpSpPr>
            <a:grpSpLocks/>
          </p:cNvGrpSpPr>
          <p:nvPr/>
        </p:nvGrpSpPr>
        <p:grpSpPr bwMode="auto">
          <a:xfrm>
            <a:off x="5105400" y="5562600"/>
            <a:ext cx="3810000" cy="1066800"/>
            <a:chOff x="3264" y="3264"/>
            <a:chExt cx="2400" cy="672"/>
          </a:xfrm>
        </p:grpSpPr>
        <p:sp>
          <p:nvSpPr>
            <p:cNvPr id="245814" name="Text Box 54"/>
            <p:cNvSpPr txBox="1">
              <a:spLocks noChangeArrowheads="1"/>
            </p:cNvSpPr>
            <p:nvPr/>
          </p:nvSpPr>
          <p:spPr bwMode="auto">
            <a:xfrm>
              <a:off x="3264" y="3264"/>
              <a:ext cx="2256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/>
                <a:t>Функция убывает </a:t>
              </a:r>
            </a:p>
            <a:p>
              <a:endParaRPr lang="ru-RU" sz="1200" b="1"/>
            </a:p>
            <a:p>
              <a:r>
                <a:rPr lang="ru-RU" sz="2400" b="1"/>
                <a:t>на промежутке </a:t>
              </a:r>
            </a:p>
          </p:txBody>
        </p:sp>
        <p:graphicFrame>
          <p:nvGraphicFramePr>
            <p:cNvPr id="245815" name="Object 55"/>
            <p:cNvGraphicFramePr>
              <a:graphicFrameLocks noChangeAspect="1"/>
            </p:cNvGraphicFramePr>
            <p:nvPr/>
          </p:nvGraphicFramePr>
          <p:xfrm>
            <a:off x="4800" y="3552"/>
            <a:ext cx="864" cy="384"/>
          </p:xfrm>
          <a:graphic>
            <a:graphicData uri="http://schemas.openxmlformats.org/presentationml/2006/ole">
              <p:oleObj spid="_x0000_s245815" name="Формула" r:id="rId3" imgW="457200" imgH="203040" progId="Equation.3">
                <p:embed/>
              </p:oleObj>
            </a:graphicData>
          </a:graphic>
        </p:graphicFrame>
      </p:grpSp>
      <p:sp>
        <p:nvSpPr>
          <p:cNvPr id="245762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Показатель р = – (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2n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-1), где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натуральное число</a:t>
            </a:r>
          </a:p>
        </p:txBody>
      </p:sp>
      <p:sp>
        <p:nvSpPr>
          <p:cNvPr id="245763" name="Freeform 3"/>
          <p:cNvSpPr>
            <a:spLocks/>
          </p:cNvSpPr>
          <p:nvPr/>
        </p:nvSpPr>
        <p:spPr bwMode="auto">
          <a:xfrm>
            <a:off x="171450" y="1155700"/>
            <a:ext cx="3175" cy="5035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3172"/>
              </a:cxn>
            </a:cxnLst>
            <a:rect l="0" t="0" r="r" b="b"/>
            <a:pathLst>
              <a:path w="2" h="3172">
                <a:moveTo>
                  <a:pt x="0" y="0"/>
                </a:moveTo>
                <a:lnTo>
                  <a:pt x="2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64" name="Freeform 4"/>
          <p:cNvSpPr>
            <a:spLocks/>
          </p:cNvSpPr>
          <p:nvPr/>
        </p:nvSpPr>
        <p:spPr bwMode="auto">
          <a:xfrm>
            <a:off x="247650" y="3114675"/>
            <a:ext cx="4857750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60" y="2"/>
              </a:cxn>
            </a:cxnLst>
            <a:rect l="0" t="0" r="r" b="b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65" name="Freeform 5"/>
          <p:cNvSpPr>
            <a:spLocks/>
          </p:cNvSpPr>
          <p:nvPr/>
        </p:nvSpPr>
        <p:spPr bwMode="auto">
          <a:xfrm>
            <a:off x="190500" y="6094413"/>
            <a:ext cx="49022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88" y="0"/>
              </a:cxn>
            </a:cxnLst>
            <a:rect l="0" t="0" r="r" b="b"/>
            <a:pathLst>
              <a:path w="3088" h="1">
                <a:moveTo>
                  <a:pt x="0" y="0"/>
                </a:moveTo>
                <a:lnTo>
                  <a:pt x="3088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66" name="Freeform 6"/>
          <p:cNvSpPr>
            <a:spLocks/>
          </p:cNvSpPr>
          <p:nvPr/>
        </p:nvSpPr>
        <p:spPr bwMode="auto">
          <a:xfrm>
            <a:off x="174625" y="5788025"/>
            <a:ext cx="491172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3094" y="0"/>
              </a:cxn>
            </a:cxnLst>
            <a:rect l="0" t="0" r="r" b="b"/>
            <a:pathLst>
              <a:path w="3094" h="2">
                <a:moveTo>
                  <a:pt x="0" y="2"/>
                </a:moveTo>
                <a:lnTo>
                  <a:pt x="3094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67" name="Line 7"/>
          <p:cNvSpPr>
            <a:spLocks noChangeShapeType="1"/>
          </p:cNvSpPr>
          <p:nvPr/>
        </p:nvSpPr>
        <p:spPr bwMode="auto">
          <a:xfrm>
            <a:off x="174625" y="5486400"/>
            <a:ext cx="49688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68" name="Freeform 8"/>
          <p:cNvSpPr>
            <a:spLocks/>
          </p:cNvSpPr>
          <p:nvPr/>
        </p:nvSpPr>
        <p:spPr bwMode="auto">
          <a:xfrm>
            <a:off x="177800" y="5180013"/>
            <a:ext cx="49149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6" y="0"/>
              </a:cxn>
            </a:cxnLst>
            <a:rect l="0" t="0" r="r" b="b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69" name="Freeform 9"/>
          <p:cNvSpPr>
            <a:spLocks/>
          </p:cNvSpPr>
          <p:nvPr/>
        </p:nvSpPr>
        <p:spPr bwMode="auto">
          <a:xfrm>
            <a:off x="171450" y="4875213"/>
            <a:ext cx="49085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2" y="0"/>
              </a:cxn>
            </a:cxnLst>
            <a:rect l="0" t="0" r="r" b="b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70" name="Freeform 10"/>
          <p:cNvSpPr>
            <a:spLocks/>
          </p:cNvSpPr>
          <p:nvPr/>
        </p:nvSpPr>
        <p:spPr bwMode="auto">
          <a:xfrm>
            <a:off x="165100" y="4565650"/>
            <a:ext cx="492125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00" y="0"/>
              </a:cxn>
            </a:cxnLst>
            <a:rect l="0" t="0" r="r" b="b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71" name="Freeform 11"/>
          <p:cNvSpPr>
            <a:spLocks/>
          </p:cNvSpPr>
          <p:nvPr/>
        </p:nvSpPr>
        <p:spPr bwMode="auto">
          <a:xfrm>
            <a:off x="165100" y="4267200"/>
            <a:ext cx="493395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108" y="0"/>
              </a:cxn>
            </a:cxnLst>
            <a:rect l="0" t="0" r="r" b="b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72" name="Freeform 12"/>
          <p:cNvSpPr>
            <a:spLocks/>
          </p:cNvSpPr>
          <p:nvPr/>
        </p:nvSpPr>
        <p:spPr bwMode="auto">
          <a:xfrm>
            <a:off x="139700" y="4000500"/>
            <a:ext cx="50038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52" y="0"/>
              </a:cxn>
            </a:cxnLst>
            <a:rect l="0" t="0" r="r" b="b"/>
            <a:pathLst>
              <a:path w="3152" h="1">
                <a:moveTo>
                  <a:pt x="0" y="0"/>
                </a:moveTo>
                <a:lnTo>
                  <a:pt x="315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73" name="Freeform 13"/>
          <p:cNvSpPr>
            <a:spLocks/>
          </p:cNvSpPr>
          <p:nvPr/>
        </p:nvSpPr>
        <p:spPr bwMode="auto">
          <a:xfrm>
            <a:off x="247650" y="3397250"/>
            <a:ext cx="484505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052" y="0"/>
              </a:cxn>
            </a:cxnLst>
            <a:rect l="0" t="0" r="r" b="b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74" name="Freeform 14"/>
          <p:cNvSpPr>
            <a:spLocks/>
          </p:cNvSpPr>
          <p:nvPr/>
        </p:nvSpPr>
        <p:spPr bwMode="auto">
          <a:xfrm>
            <a:off x="177800" y="2838450"/>
            <a:ext cx="49212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0" y="0"/>
              </a:cxn>
            </a:cxnLst>
            <a:rect l="0" t="0" r="r" b="b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75" name="Freeform 15"/>
          <p:cNvSpPr>
            <a:spLocks/>
          </p:cNvSpPr>
          <p:nvPr/>
        </p:nvSpPr>
        <p:spPr bwMode="auto">
          <a:xfrm>
            <a:off x="158750" y="2559050"/>
            <a:ext cx="494030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76" name="Freeform 16"/>
          <p:cNvSpPr>
            <a:spLocks/>
          </p:cNvSpPr>
          <p:nvPr/>
        </p:nvSpPr>
        <p:spPr bwMode="auto">
          <a:xfrm>
            <a:off x="165100" y="2279650"/>
            <a:ext cx="4933950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8" y="4"/>
              </a:cxn>
            </a:cxnLst>
            <a:rect l="0" t="0" r="r" b="b"/>
            <a:pathLst>
              <a:path w="3108" h="4">
                <a:moveTo>
                  <a:pt x="0" y="0"/>
                </a:moveTo>
                <a:lnTo>
                  <a:pt x="3108" y="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77" name="Freeform 17"/>
          <p:cNvSpPr>
            <a:spLocks/>
          </p:cNvSpPr>
          <p:nvPr/>
        </p:nvSpPr>
        <p:spPr bwMode="auto">
          <a:xfrm>
            <a:off x="158750" y="2006600"/>
            <a:ext cx="494030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78" name="Freeform 18"/>
          <p:cNvSpPr>
            <a:spLocks/>
          </p:cNvSpPr>
          <p:nvPr/>
        </p:nvSpPr>
        <p:spPr bwMode="auto">
          <a:xfrm>
            <a:off x="171450" y="1727200"/>
            <a:ext cx="49276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4" y="0"/>
              </a:cxn>
            </a:cxnLst>
            <a:rect l="0" t="0" r="r" b="b"/>
            <a:pathLst>
              <a:path w="3104" h="1">
                <a:moveTo>
                  <a:pt x="0" y="0"/>
                </a:moveTo>
                <a:lnTo>
                  <a:pt x="3104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79" name="Freeform 19"/>
          <p:cNvSpPr>
            <a:spLocks/>
          </p:cNvSpPr>
          <p:nvPr/>
        </p:nvSpPr>
        <p:spPr bwMode="auto">
          <a:xfrm>
            <a:off x="184150" y="1447800"/>
            <a:ext cx="490855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092" y="0"/>
              </a:cxn>
            </a:cxnLst>
            <a:rect l="0" t="0" r="r" b="b"/>
            <a:pathLst>
              <a:path w="3092" h="8">
                <a:moveTo>
                  <a:pt x="0" y="8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80" name="Freeform 20"/>
          <p:cNvSpPr>
            <a:spLocks/>
          </p:cNvSpPr>
          <p:nvPr/>
        </p:nvSpPr>
        <p:spPr bwMode="auto">
          <a:xfrm>
            <a:off x="196850" y="1155700"/>
            <a:ext cx="4902200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88" y="12"/>
              </a:cxn>
            </a:cxnLst>
            <a:rect l="0" t="0" r="r" b="b"/>
            <a:pathLst>
              <a:path w="3088" h="12">
                <a:moveTo>
                  <a:pt x="0" y="0"/>
                </a:moveTo>
                <a:lnTo>
                  <a:pt x="3088" y="1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82" name="Freeform 22"/>
          <p:cNvSpPr>
            <a:spLocks/>
          </p:cNvSpPr>
          <p:nvPr/>
        </p:nvSpPr>
        <p:spPr bwMode="auto">
          <a:xfrm>
            <a:off x="5099050" y="1181100"/>
            <a:ext cx="1588" cy="4978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36"/>
              </a:cxn>
            </a:cxnLst>
            <a:rect l="0" t="0" r="r" b="b"/>
            <a:pathLst>
              <a:path w="1" h="3136">
                <a:moveTo>
                  <a:pt x="0" y="0"/>
                </a:moveTo>
                <a:lnTo>
                  <a:pt x="0" y="3136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83" name="Freeform 23"/>
          <p:cNvSpPr>
            <a:spLocks/>
          </p:cNvSpPr>
          <p:nvPr/>
        </p:nvSpPr>
        <p:spPr bwMode="auto">
          <a:xfrm>
            <a:off x="4787900" y="1168400"/>
            <a:ext cx="6350" cy="50355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72"/>
              </a:cxn>
            </a:cxnLst>
            <a:rect l="0" t="0" r="r" b="b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84" name="Freeform 24"/>
          <p:cNvSpPr>
            <a:spLocks/>
          </p:cNvSpPr>
          <p:nvPr/>
        </p:nvSpPr>
        <p:spPr bwMode="auto">
          <a:xfrm>
            <a:off x="4476750" y="1168400"/>
            <a:ext cx="6350" cy="50292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8"/>
              </a:cxn>
            </a:cxnLst>
            <a:rect l="0" t="0" r="r" b="b"/>
            <a:pathLst>
              <a:path w="4" h="3168">
                <a:moveTo>
                  <a:pt x="4" y="0"/>
                </a:moveTo>
                <a:lnTo>
                  <a:pt x="0" y="3168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85" name="Freeform 25"/>
          <p:cNvSpPr>
            <a:spLocks/>
          </p:cNvSpPr>
          <p:nvPr/>
        </p:nvSpPr>
        <p:spPr bwMode="auto">
          <a:xfrm>
            <a:off x="4171950" y="1168400"/>
            <a:ext cx="1588" cy="5016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60"/>
              </a:cxn>
            </a:cxnLst>
            <a:rect l="0" t="0" r="r" b="b"/>
            <a:pathLst>
              <a:path w="1" h="3160">
                <a:moveTo>
                  <a:pt x="0" y="0"/>
                </a:moveTo>
                <a:lnTo>
                  <a:pt x="0" y="316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86" name="Freeform 26"/>
          <p:cNvSpPr>
            <a:spLocks/>
          </p:cNvSpPr>
          <p:nvPr/>
        </p:nvSpPr>
        <p:spPr bwMode="auto">
          <a:xfrm>
            <a:off x="3860800" y="1162050"/>
            <a:ext cx="6350" cy="50355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72"/>
              </a:cxn>
            </a:cxnLst>
            <a:rect l="0" t="0" r="r" b="b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87" name="Freeform 27"/>
          <p:cNvSpPr>
            <a:spLocks/>
          </p:cNvSpPr>
          <p:nvPr/>
        </p:nvSpPr>
        <p:spPr bwMode="auto">
          <a:xfrm>
            <a:off x="3536950" y="1155700"/>
            <a:ext cx="22225" cy="5065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" y="3191"/>
              </a:cxn>
            </a:cxnLst>
            <a:rect l="0" t="0" r="r" b="b"/>
            <a:pathLst>
              <a:path w="14" h="3191">
                <a:moveTo>
                  <a:pt x="0" y="0"/>
                </a:moveTo>
                <a:lnTo>
                  <a:pt x="14" y="3191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88" name="Freeform 28"/>
          <p:cNvSpPr>
            <a:spLocks/>
          </p:cNvSpPr>
          <p:nvPr/>
        </p:nvSpPr>
        <p:spPr bwMode="auto">
          <a:xfrm>
            <a:off x="3244850" y="1181100"/>
            <a:ext cx="6350" cy="50165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0"/>
              </a:cxn>
            </a:cxnLst>
            <a:rect l="0" t="0" r="r" b="b"/>
            <a:pathLst>
              <a:path w="4" h="3160">
                <a:moveTo>
                  <a:pt x="4" y="0"/>
                </a:moveTo>
                <a:lnTo>
                  <a:pt x="0" y="316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89" name="Freeform 29"/>
          <p:cNvSpPr>
            <a:spLocks/>
          </p:cNvSpPr>
          <p:nvPr/>
        </p:nvSpPr>
        <p:spPr bwMode="auto">
          <a:xfrm>
            <a:off x="2940050" y="1181100"/>
            <a:ext cx="1588" cy="5003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52"/>
              </a:cxn>
            </a:cxnLst>
            <a:rect l="0" t="0" r="r" b="b"/>
            <a:pathLst>
              <a:path w="1" h="3152">
                <a:moveTo>
                  <a:pt x="0" y="0"/>
                </a:moveTo>
                <a:lnTo>
                  <a:pt x="0" y="315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90" name="Freeform 30"/>
          <p:cNvSpPr>
            <a:spLocks/>
          </p:cNvSpPr>
          <p:nvPr/>
        </p:nvSpPr>
        <p:spPr bwMode="auto">
          <a:xfrm>
            <a:off x="2317750" y="1143000"/>
            <a:ext cx="17463" cy="5078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3199"/>
              </a:cxn>
            </a:cxnLst>
            <a:rect l="0" t="0" r="r" b="b"/>
            <a:pathLst>
              <a:path w="11" h="3199">
                <a:moveTo>
                  <a:pt x="0" y="0"/>
                </a:moveTo>
                <a:lnTo>
                  <a:pt x="11" y="3199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91" name="Freeform 31"/>
          <p:cNvSpPr>
            <a:spLocks/>
          </p:cNvSpPr>
          <p:nvPr/>
        </p:nvSpPr>
        <p:spPr bwMode="auto">
          <a:xfrm>
            <a:off x="2012950" y="1168400"/>
            <a:ext cx="1588" cy="5035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72"/>
              </a:cxn>
            </a:cxnLst>
            <a:rect l="0" t="0" r="r" b="b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92" name="Freeform 32"/>
          <p:cNvSpPr>
            <a:spLocks/>
          </p:cNvSpPr>
          <p:nvPr/>
        </p:nvSpPr>
        <p:spPr bwMode="auto">
          <a:xfrm>
            <a:off x="1708150" y="1174750"/>
            <a:ext cx="6350" cy="50228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4"/>
              </a:cxn>
            </a:cxnLst>
            <a:rect l="0" t="0" r="r" b="b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93" name="Freeform 33"/>
          <p:cNvSpPr>
            <a:spLocks/>
          </p:cNvSpPr>
          <p:nvPr/>
        </p:nvSpPr>
        <p:spPr bwMode="auto">
          <a:xfrm>
            <a:off x="1390650" y="1168400"/>
            <a:ext cx="12700" cy="5022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3164"/>
              </a:cxn>
            </a:cxnLst>
            <a:rect l="0" t="0" r="r" b="b"/>
            <a:pathLst>
              <a:path w="8" h="3164">
                <a:moveTo>
                  <a:pt x="0" y="0"/>
                </a:moveTo>
                <a:lnTo>
                  <a:pt x="8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94" name="Freeform 34"/>
          <p:cNvSpPr>
            <a:spLocks/>
          </p:cNvSpPr>
          <p:nvPr/>
        </p:nvSpPr>
        <p:spPr bwMode="auto">
          <a:xfrm>
            <a:off x="1092200" y="1168400"/>
            <a:ext cx="6350" cy="50228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4"/>
              </a:cxn>
            </a:cxnLst>
            <a:rect l="0" t="0" r="r" b="b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95" name="Freeform 35"/>
          <p:cNvSpPr>
            <a:spLocks/>
          </p:cNvSpPr>
          <p:nvPr/>
        </p:nvSpPr>
        <p:spPr bwMode="auto">
          <a:xfrm>
            <a:off x="787400" y="1168400"/>
            <a:ext cx="1588" cy="5035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72"/>
              </a:cxn>
            </a:cxnLst>
            <a:rect l="0" t="0" r="r" b="b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96" name="Freeform 36"/>
          <p:cNvSpPr>
            <a:spLocks/>
          </p:cNvSpPr>
          <p:nvPr/>
        </p:nvSpPr>
        <p:spPr bwMode="auto">
          <a:xfrm>
            <a:off x="476250" y="1168400"/>
            <a:ext cx="1588" cy="5022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64"/>
              </a:cxn>
            </a:cxnLst>
            <a:rect l="0" t="0" r="r" b="b"/>
            <a:pathLst>
              <a:path w="1" h="3164">
                <a:moveTo>
                  <a:pt x="0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97" name="Freeform 37"/>
          <p:cNvSpPr>
            <a:spLocks/>
          </p:cNvSpPr>
          <p:nvPr/>
        </p:nvSpPr>
        <p:spPr bwMode="auto">
          <a:xfrm>
            <a:off x="101600" y="3695700"/>
            <a:ext cx="50800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00" y="0"/>
              </a:cxn>
            </a:cxnLst>
            <a:rect l="0" t="0" r="r" b="b"/>
            <a:pathLst>
              <a:path w="3200" h="1">
                <a:moveTo>
                  <a:pt x="0" y="0"/>
                </a:moveTo>
                <a:lnTo>
                  <a:pt x="320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98" name="Line 38"/>
          <p:cNvSpPr>
            <a:spLocks noChangeShapeType="1"/>
          </p:cNvSpPr>
          <p:nvPr/>
        </p:nvSpPr>
        <p:spPr bwMode="auto">
          <a:xfrm flipV="1">
            <a:off x="2643188" y="1146175"/>
            <a:ext cx="0" cy="5040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799" name="Text Box 39"/>
          <p:cNvSpPr txBox="1">
            <a:spLocks noChangeArrowheads="1"/>
          </p:cNvSpPr>
          <p:nvPr/>
        </p:nvSpPr>
        <p:spPr bwMode="auto">
          <a:xfrm>
            <a:off x="2859088" y="3665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45800" name="Text Box 40"/>
          <p:cNvSpPr txBox="1">
            <a:spLocks noChangeArrowheads="1"/>
          </p:cNvSpPr>
          <p:nvPr/>
        </p:nvSpPr>
        <p:spPr bwMode="auto">
          <a:xfrm>
            <a:off x="281940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1</a:t>
            </a:r>
          </a:p>
        </p:txBody>
      </p:sp>
      <p:sp>
        <p:nvSpPr>
          <p:cNvPr id="245801" name="Text Box 41"/>
          <p:cNvSpPr txBox="1">
            <a:spLocks noChangeArrowheads="1"/>
          </p:cNvSpPr>
          <p:nvPr/>
        </p:nvSpPr>
        <p:spPr bwMode="auto">
          <a:xfrm>
            <a:off x="235585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0</a:t>
            </a:r>
          </a:p>
        </p:txBody>
      </p:sp>
      <p:sp>
        <p:nvSpPr>
          <p:cNvPr id="245802" name="Text Box 42"/>
          <p:cNvSpPr txBox="1">
            <a:spLocks noChangeArrowheads="1"/>
          </p:cNvSpPr>
          <p:nvPr/>
        </p:nvSpPr>
        <p:spPr bwMode="auto">
          <a:xfrm>
            <a:off x="4800600" y="35956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х</a:t>
            </a:r>
          </a:p>
        </p:txBody>
      </p:sp>
      <p:sp>
        <p:nvSpPr>
          <p:cNvPr id="245803" name="Text Box 43"/>
          <p:cNvSpPr txBox="1">
            <a:spLocks noChangeArrowheads="1"/>
          </p:cNvSpPr>
          <p:nvPr/>
        </p:nvSpPr>
        <p:spPr bwMode="auto">
          <a:xfrm>
            <a:off x="2209800" y="99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у</a:t>
            </a:r>
          </a:p>
        </p:txBody>
      </p:sp>
      <p:graphicFrame>
        <p:nvGraphicFramePr>
          <p:cNvPr id="245804" name="Object 44"/>
          <p:cNvGraphicFramePr>
            <a:graphicFrameLocks noChangeAspect="1"/>
          </p:cNvGraphicFramePr>
          <p:nvPr/>
        </p:nvGraphicFramePr>
        <p:xfrm>
          <a:off x="5370513" y="1219200"/>
          <a:ext cx="2136775" cy="588963"/>
        </p:xfrm>
        <a:graphic>
          <a:graphicData uri="http://schemas.openxmlformats.org/presentationml/2006/ole">
            <p:oleObj spid="_x0000_s245804" name="Формула" r:id="rId4" imgW="736560" imgH="203040" progId="Equation.3">
              <p:embed/>
            </p:oleObj>
          </a:graphicData>
        </a:graphic>
      </p:graphicFrame>
      <p:sp>
        <p:nvSpPr>
          <p:cNvPr id="245805" name="Text Box 45"/>
          <p:cNvSpPr txBox="1">
            <a:spLocks noChangeArrowheads="1"/>
          </p:cNvSpPr>
          <p:nvPr/>
        </p:nvSpPr>
        <p:spPr bwMode="auto">
          <a:xfrm>
            <a:off x="2057400" y="6096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у = х</a:t>
            </a:r>
            <a:r>
              <a:rPr lang="ru-RU" sz="2400" b="1" baseline="30000"/>
              <a:t>-3</a:t>
            </a:r>
            <a:r>
              <a:rPr lang="ru-RU" sz="2400" b="1"/>
              <a:t>,    у = х</a:t>
            </a:r>
            <a:r>
              <a:rPr lang="ru-RU" sz="2400" b="1" baseline="30000"/>
              <a:t>-5 </a:t>
            </a:r>
            <a:r>
              <a:rPr lang="ru-RU" sz="2400" b="1"/>
              <a:t>,</a:t>
            </a:r>
            <a:r>
              <a:rPr lang="ru-RU" sz="2400" b="1" baseline="30000"/>
              <a:t>       </a:t>
            </a:r>
            <a:r>
              <a:rPr lang="ru-RU" sz="2400" b="1"/>
              <a:t>у = х</a:t>
            </a:r>
            <a:r>
              <a:rPr lang="ru-RU" sz="2400" b="1" baseline="30000"/>
              <a:t>-7</a:t>
            </a:r>
            <a:r>
              <a:rPr lang="ru-RU" sz="2400" b="1"/>
              <a:t>,   у = х</a:t>
            </a:r>
            <a:r>
              <a:rPr lang="ru-RU" sz="2400" b="1" baseline="30000"/>
              <a:t>-9</a:t>
            </a:r>
            <a:r>
              <a:rPr lang="ru-RU" sz="2400" b="1"/>
              <a:t>,  …                     </a:t>
            </a:r>
          </a:p>
        </p:txBody>
      </p:sp>
      <p:graphicFrame>
        <p:nvGraphicFramePr>
          <p:cNvPr id="245806" name="Object 46"/>
          <p:cNvGraphicFramePr>
            <a:graphicFrameLocks noChangeAspect="1"/>
          </p:cNvGraphicFramePr>
          <p:nvPr/>
        </p:nvGraphicFramePr>
        <p:xfrm>
          <a:off x="5221288" y="2133600"/>
          <a:ext cx="2319337" cy="588963"/>
        </p:xfrm>
        <a:graphic>
          <a:graphicData uri="http://schemas.openxmlformats.org/presentationml/2006/ole">
            <p:oleObj spid="_x0000_s245806" name="Формула" r:id="rId5" imgW="799920" imgH="203040" progId="Equation.3">
              <p:embed/>
            </p:oleObj>
          </a:graphicData>
        </a:graphic>
      </p:graphicFrame>
      <p:sp>
        <p:nvSpPr>
          <p:cNvPr id="245807" name="Freeform 47"/>
          <p:cNvSpPr>
            <a:spLocks/>
          </p:cNvSpPr>
          <p:nvPr/>
        </p:nvSpPr>
        <p:spPr bwMode="auto">
          <a:xfrm>
            <a:off x="177800" y="3695700"/>
            <a:ext cx="47752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08" y="0"/>
              </a:cxn>
            </a:cxnLst>
            <a:rect l="0" t="0" r="r" b="b"/>
            <a:pathLst>
              <a:path w="3008" h="1">
                <a:moveTo>
                  <a:pt x="0" y="0"/>
                </a:moveTo>
                <a:lnTo>
                  <a:pt x="3008" y="0"/>
                </a:lnTo>
              </a:path>
            </a:pathLst>
          </a:custGeom>
          <a:noFill/>
          <a:ln w="38100" cmpd="sng">
            <a:solidFill>
              <a:srgbClr val="33CC33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08" name="Freeform 48"/>
          <p:cNvSpPr>
            <a:spLocks/>
          </p:cNvSpPr>
          <p:nvPr/>
        </p:nvSpPr>
        <p:spPr bwMode="auto">
          <a:xfrm>
            <a:off x="2628900" y="1358900"/>
            <a:ext cx="12700" cy="4978400"/>
          </a:xfrm>
          <a:custGeom>
            <a:avLst/>
            <a:gdLst/>
            <a:ahLst/>
            <a:cxnLst>
              <a:cxn ang="0">
                <a:pos x="0" y="3136"/>
              </a:cxn>
              <a:cxn ang="0">
                <a:pos x="8" y="0"/>
              </a:cxn>
            </a:cxnLst>
            <a:rect l="0" t="0" r="r" b="b"/>
            <a:pathLst>
              <a:path w="8" h="3136">
                <a:moveTo>
                  <a:pt x="0" y="3136"/>
                </a:moveTo>
                <a:lnTo>
                  <a:pt x="8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09" name="Text Box 49"/>
          <p:cNvSpPr txBox="1">
            <a:spLocks noChangeArrowheads="1"/>
          </p:cNvSpPr>
          <p:nvPr/>
        </p:nvSpPr>
        <p:spPr bwMode="auto">
          <a:xfrm>
            <a:off x="5486400" y="2743200"/>
            <a:ext cx="3352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Функция у=х</a:t>
            </a:r>
            <a:r>
              <a:rPr lang="ru-RU" sz="2400" b="1" baseline="30000"/>
              <a:t>-(2</a:t>
            </a:r>
            <a:r>
              <a:rPr lang="en-US" sz="2400" b="1" baseline="30000"/>
              <a:t>n</a:t>
            </a:r>
            <a:r>
              <a:rPr lang="ru-RU" sz="2400" b="1" baseline="30000"/>
              <a:t>-1)</a:t>
            </a:r>
            <a:r>
              <a:rPr lang="en-US" sz="2400" b="1"/>
              <a:t> </a:t>
            </a:r>
            <a:r>
              <a:rPr lang="ru-RU" sz="2400" b="1"/>
              <a:t>нечетная, </a:t>
            </a:r>
          </a:p>
          <a:p>
            <a:r>
              <a:rPr lang="ru-RU" sz="2400" b="1"/>
              <a:t>т.к. (</a:t>
            </a:r>
            <a:r>
              <a:rPr lang="ru-RU" sz="2400" b="1">
                <a:solidFill>
                  <a:srgbClr val="FF0000"/>
                </a:solidFill>
              </a:rPr>
              <a:t>–</a:t>
            </a:r>
            <a:r>
              <a:rPr lang="ru-RU" sz="2400" b="1"/>
              <a:t>х)</a:t>
            </a:r>
            <a:r>
              <a:rPr lang="ru-RU" sz="2400" b="1" baseline="30000"/>
              <a:t>–(2</a:t>
            </a:r>
            <a:r>
              <a:rPr lang="en-US" sz="2400" b="1" baseline="30000"/>
              <a:t>n</a:t>
            </a:r>
            <a:r>
              <a:rPr lang="ru-RU" sz="2400" b="1" baseline="30000"/>
              <a:t>-1)</a:t>
            </a:r>
            <a:r>
              <a:rPr lang="ru-RU" sz="2400" b="1"/>
              <a:t> = </a:t>
            </a:r>
            <a:r>
              <a:rPr lang="ru-RU" sz="2400" b="1">
                <a:solidFill>
                  <a:srgbClr val="FF0000"/>
                </a:solidFill>
              </a:rPr>
              <a:t>–</a:t>
            </a:r>
            <a:r>
              <a:rPr lang="ru-RU" sz="2400" b="1"/>
              <a:t>х</a:t>
            </a:r>
            <a:r>
              <a:rPr lang="ru-RU" sz="2400" b="1" baseline="30000"/>
              <a:t>–(2</a:t>
            </a:r>
            <a:r>
              <a:rPr lang="en-US" sz="2400" b="1" baseline="30000"/>
              <a:t>n</a:t>
            </a:r>
            <a:r>
              <a:rPr lang="ru-RU" sz="2400" b="1" baseline="30000"/>
              <a:t>-1)</a:t>
            </a:r>
            <a:endParaRPr lang="ru-RU" sz="2400" b="1"/>
          </a:p>
        </p:txBody>
      </p:sp>
      <p:grpSp>
        <p:nvGrpSpPr>
          <p:cNvPr id="245810" name="Group 50"/>
          <p:cNvGrpSpPr>
            <a:grpSpLocks/>
          </p:cNvGrpSpPr>
          <p:nvPr/>
        </p:nvGrpSpPr>
        <p:grpSpPr bwMode="auto">
          <a:xfrm>
            <a:off x="5181600" y="4038600"/>
            <a:ext cx="3962400" cy="1066800"/>
            <a:chOff x="3264" y="2496"/>
            <a:chExt cx="2256" cy="672"/>
          </a:xfrm>
        </p:grpSpPr>
        <p:sp>
          <p:nvSpPr>
            <p:cNvPr id="245811" name="Text Box 51"/>
            <p:cNvSpPr txBox="1">
              <a:spLocks noChangeArrowheads="1"/>
            </p:cNvSpPr>
            <p:nvPr/>
          </p:nvSpPr>
          <p:spPr bwMode="auto">
            <a:xfrm>
              <a:off x="3264" y="2496"/>
              <a:ext cx="2256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/>
                <a:t>Функция убывает на </a:t>
              </a:r>
            </a:p>
            <a:p>
              <a:endParaRPr lang="ru-RU" sz="1200" b="1"/>
            </a:p>
            <a:p>
              <a:r>
                <a:rPr lang="ru-RU" sz="2400" b="1"/>
                <a:t>промежутке </a:t>
              </a:r>
            </a:p>
          </p:txBody>
        </p:sp>
        <p:graphicFrame>
          <p:nvGraphicFramePr>
            <p:cNvPr id="245812" name="Object 52"/>
            <p:cNvGraphicFramePr>
              <a:graphicFrameLocks noChangeAspect="1"/>
            </p:cNvGraphicFramePr>
            <p:nvPr/>
          </p:nvGraphicFramePr>
          <p:xfrm>
            <a:off x="4560" y="2784"/>
            <a:ext cx="864" cy="384"/>
          </p:xfrm>
          <a:graphic>
            <a:graphicData uri="http://schemas.openxmlformats.org/presentationml/2006/ole">
              <p:oleObj spid="_x0000_s245812" name="Формула" r:id="rId6" imgW="457200" imgH="203040" progId="Equation.3">
                <p:embed/>
              </p:oleObj>
            </a:graphicData>
          </a:graphic>
        </p:graphicFrame>
      </p:grpSp>
      <p:sp>
        <p:nvSpPr>
          <p:cNvPr id="245817" name="Oval 57"/>
          <p:cNvSpPr>
            <a:spLocks noChangeArrowheads="1"/>
          </p:cNvSpPr>
          <p:nvPr/>
        </p:nvSpPr>
        <p:spPr bwMode="auto">
          <a:xfrm>
            <a:off x="2590800" y="3657600"/>
            <a:ext cx="76200" cy="76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5841" name="Group 81"/>
          <p:cNvGrpSpPr>
            <a:grpSpLocks/>
          </p:cNvGrpSpPr>
          <p:nvPr/>
        </p:nvGrpSpPr>
        <p:grpSpPr bwMode="auto">
          <a:xfrm>
            <a:off x="304800" y="1371600"/>
            <a:ext cx="4657725" cy="4648200"/>
            <a:chOff x="192" y="864"/>
            <a:chExt cx="2934" cy="2928"/>
          </a:xfrm>
        </p:grpSpPr>
        <p:sp>
          <p:nvSpPr>
            <p:cNvPr id="245840" name="Freeform 80"/>
            <p:cNvSpPr>
              <a:spLocks/>
            </p:cNvSpPr>
            <p:nvPr/>
          </p:nvSpPr>
          <p:spPr bwMode="auto">
            <a:xfrm flipH="1">
              <a:off x="1728" y="864"/>
              <a:ext cx="1398" cy="1392"/>
            </a:xfrm>
            <a:custGeom>
              <a:avLst/>
              <a:gdLst/>
              <a:ahLst/>
              <a:cxnLst>
                <a:cxn ang="0">
                  <a:pos x="0" y="1392"/>
                </a:cxn>
                <a:cxn ang="0">
                  <a:pos x="798" y="1374"/>
                </a:cxn>
                <a:cxn ang="0">
                  <a:pos x="1158" y="1338"/>
                </a:cxn>
                <a:cxn ang="0">
                  <a:pos x="1308" y="1236"/>
                </a:cxn>
                <a:cxn ang="0">
                  <a:pos x="1362" y="1002"/>
                </a:cxn>
                <a:cxn ang="0">
                  <a:pos x="1380" y="660"/>
                </a:cxn>
                <a:cxn ang="0">
                  <a:pos x="1392" y="330"/>
                </a:cxn>
                <a:cxn ang="0">
                  <a:pos x="1398" y="0"/>
                </a:cxn>
              </a:cxnLst>
              <a:rect l="0" t="0" r="r" b="b"/>
              <a:pathLst>
                <a:path w="1398" h="1392">
                  <a:moveTo>
                    <a:pt x="0" y="1392"/>
                  </a:moveTo>
                  <a:cubicBezTo>
                    <a:pt x="133" y="1389"/>
                    <a:pt x="605" y="1383"/>
                    <a:pt x="798" y="1374"/>
                  </a:cubicBezTo>
                  <a:cubicBezTo>
                    <a:pt x="991" y="1365"/>
                    <a:pt x="1073" y="1361"/>
                    <a:pt x="1158" y="1338"/>
                  </a:cubicBezTo>
                  <a:cubicBezTo>
                    <a:pt x="1243" y="1315"/>
                    <a:pt x="1274" y="1292"/>
                    <a:pt x="1308" y="1236"/>
                  </a:cubicBezTo>
                  <a:cubicBezTo>
                    <a:pt x="1342" y="1180"/>
                    <a:pt x="1350" y="1098"/>
                    <a:pt x="1362" y="1002"/>
                  </a:cubicBezTo>
                  <a:cubicBezTo>
                    <a:pt x="1374" y="906"/>
                    <a:pt x="1375" y="772"/>
                    <a:pt x="1380" y="660"/>
                  </a:cubicBezTo>
                  <a:cubicBezTo>
                    <a:pt x="1385" y="548"/>
                    <a:pt x="1389" y="440"/>
                    <a:pt x="1392" y="330"/>
                  </a:cubicBezTo>
                  <a:cubicBezTo>
                    <a:pt x="1395" y="220"/>
                    <a:pt x="1397" y="69"/>
                    <a:pt x="1398" y="0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19" name="Freeform 59"/>
            <p:cNvSpPr>
              <a:spLocks/>
            </p:cNvSpPr>
            <p:nvPr/>
          </p:nvSpPr>
          <p:spPr bwMode="auto">
            <a:xfrm flipV="1">
              <a:off x="192" y="2400"/>
              <a:ext cx="1398" cy="1392"/>
            </a:xfrm>
            <a:custGeom>
              <a:avLst/>
              <a:gdLst/>
              <a:ahLst/>
              <a:cxnLst>
                <a:cxn ang="0">
                  <a:pos x="0" y="1392"/>
                </a:cxn>
                <a:cxn ang="0">
                  <a:pos x="798" y="1374"/>
                </a:cxn>
                <a:cxn ang="0">
                  <a:pos x="1158" y="1338"/>
                </a:cxn>
                <a:cxn ang="0">
                  <a:pos x="1308" y="1236"/>
                </a:cxn>
                <a:cxn ang="0">
                  <a:pos x="1362" y="1002"/>
                </a:cxn>
                <a:cxn ang="0">
                  <a:pos x="1380" y="660"/>
                </a:cxn>
                <a:cxn ang="0">
                  <a:pos x="1392" y="330"/>
                </a:cxn>
                <a:cxn ang="0">
                  <a:pos x="1398" y="0"/>
                </a:cxn>
              </a:cxnLst>
              <a:rect l="0" t="0" r="r" b="b"/>
              <a:pathLst>
                <a:path w="1398" h="1392">
                  <a:moveTo>
                    <a:pt x="0" y="1392"/>
                  </a:moveTo>
                  <a:cubicBezTo>
                    <a:pt x="133" y="1389"/>
                    <a:pt x="605" y="1383"/>
                    <a:pt x="798" y="1374"/>
                  </a:cubicBezTo>
                  <a:cubicBezTo>
                    <a:pt x="991" y="1365"/>
                    <a:pt x="1073" y="1361"/>
                    <a:pt x="1158" y="1338"/>
                  </a:cubicBezTo>
                  <a:cubicBezTo>
                    <a:pt x="1243" y="1315"/>
                    <a:pt x="1274" y="1292"/>
                    <a:pt x="1308" y="1236"/>
                  </a:cubicBezTo>
                  <a:cubicBezTo>
                    <a:pt x="1342" y="1180"/>
                    <a:pt x="1350" y="1098"/>
                    <a:pt x="1362" y="1002"/>
                  </a:cubicBezTo>
                  <a:cubicBezTo>
                    <a:pt x="1374" y="906"/>
                    <a:pt x="1375" y="772"/>
                    <a:pt x="1380" y="660"/>
                  </a:cubicBezTo>
                  <a:cubicBezTo>
                    <a:pt x="1385" y="548"/>
                    <a:pt x="1389" y="440"/>
                    <a:pt x="1392" y="330"/>
                  </a:cubicBezTo>
                  <a:cubicBezTo>
                    <a:pt x="1395" y="220"/>
                    <a:pt x="1397" y="69"/>
                    <a:pt x="1398" y="0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5821" name="Oval 61"/>
          <p:cNvSpPr>
            <a:spLocks noChangeArrowheads="1"/>
          </p:cNvSpPr>
          <p:nvPr/>
        </p:nvSpPr>
        <p:spPr bwMode="auto">
          <a:xfrm>
            <a:off x="28956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5822" name="Group 62"/>
          <p:cNvGrpSpPr>
            <a:grpSpLocks/>
          </p:cNvGrpSpPr>
          <p:nvPr/>
        </p:nvGrpSpPr>
        <p:grpSpPr bwMode="auto">
          <a:xfrm>
            <a:off x="779463" y="4343400"/>
            <a:ext cx="3995737" cy="1171575"/>
            <a:chOff x="155" y="2862"/>
            <a:chExt cx="2517" cy="786"/>
          </a:xfrm>
        </p:grpSpPr>
        <p:graphicFrame>
          <p:nvGraphicFramePr>
            <p:cNvPr id="245823" name="Object 63"/>
            <p:cNvGraphicFramePr>
              <a:graphicFrameLocks noChangeAspect="1"/>
            </p:cNvGraphicFramePr>
            <p:nvPr/>
          </p:nvGraphicFramePr>
          <p:xfrm>
            <a:off x="155" y="3072"/>
            <a:ext cx="841" cy="421"/>
          </p:xfrm>
          <a:graphic>
            <a:graphicData uri="http://schemas.openxmlformats.org/presentationml/2006/ole">
              <p:oleObj spid="_x0000_s245823" name="Формула" r:id="rId7" imgW="457200" imgH="228600" progId="Equation.3">
                <p:embed/>
              </p:oleObj>
            </a:graphicData>
          </a:graphic>
        </p:graphicFrame>
        <p:graphicFrame>
          <p:nvGraphicFramePr>
            <p:cNvPr id="245824" name="Object 64"/>
            <p:cNvGraphicFramePr>
              <a:graphicFrameLocks noChangeAspect="1"/>
            </p:cNvGraphicFramePr>
            <p:nvPr/>
          </p:nvGraphicFramePr>
          <p:xfrm>
            <a:off x="1887" y="2862"/>
            <a:ext cx="785" cy="786"/>
          </p:xfrm>
          <a:graphic>
            <a:graphicData uri="http://schemas.openxmlformats.org/presentationml/2006/ole">
              <p:oleObj spid="_x0000_s245824" name="Формула" r:id="rId8" imgW="393480" imgH="393480" progId="Equation.3">
                <p:embed/>
              </p:oleObj>
            </a:graphicData>
          </a:graphic>
        </p:graphicFrame>
        <p:sp>
          <p:nvSpPr>
            <p:cNvPr id="245825" name="AutoShape 65"/>
            <p:cNvSpPr>
              <a:spLocks noChangeArrowheads="1"/>
            </p:cNvSpPr>
            <p:nvPr/>
          </p:nvSpPr>
          <p:spPr bwMode="auto">
            <a:xfrm>
              <a:off x="1104" y="3168"/>
              <a:ext cx="624" cy="240"/>
            </a:xfrm>
            <a:prstGeom prst="leftRightArrow">
              <a:avLst>
                <a:gd name="adj1" fmla="val 50000"/>
                <a:gd name="adj2" fmla="val 52000"/>
              </a:avLst>
            </a:prstGeom>
            <a:gradFill rotWithShape="1">
              <a:gsLst>
                <a:gs pos="0">
                  <a:srgbClr val="000000"/>
                </a:gs>
                <a:gs pos="20000">
                  <a:srgbClr val="0A128C"/>
                </a:gs>
                <a:gs pos="35000">
                  <a:srgbClr val="181CC7"/>
                </a:gs>
                <a:gs pos="44000">
                  <a:srgbClr val="7005D4"/>
                </a:gs>
                <a:gs pos="50000">
                  <a:srgbClr val="8C3D91"/>
                </a:gs>
                <a:gs pos="56000">
                  <a:srgbClr val="7005D4"/>
                </a:gs>
                <a:gs pos="65000">
                  <a:srgbClr val="181CC7"/>
                </a:gs>
                <a:gs pos="80001">
                  <a:srgbClr val="0A128C"/>
                </a:gs>
                <a:gs pos="100000">
                  <a:srgbClr val="000000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5829" name="Oval 69"/>
          <p:cNvSpPr>
            <a:spLocks noChangeArrowheads="1"/>
          </p:cNvSpPr>
          <p:nvPr/>
        </p:nvSpPr>
        <p:spPr bwMode="auto">
          <a:xfrm>
            <a:off x="22860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5830" name="Group 70"/>
          <p:cNvGrpSpPr>
            <a:grpSpLocks/>
          </p:cNvGrpSpPr>
          <p:nvPr/>
        </p:nvGrpSpPr>
        <p:grpSpPr bwMode="auto">
          <a:xfrm rot="17396008" flipH="1">
            <a:off x="-820737" y="2268537"/>
            <a:ext cx="723900" cy="1825625"/>
            <a:chOff x="3797" y="754"/>
            <a:chExt cx="852" cy="1931"/>
          </a:xfrm>
        </p:grpSpPr>
        <p:sp>
          <p:nvSpPr>
            <p:cNvPr id="245831" name="Freeform 71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32" name="Freeform 72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33" name="Freeform 73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34" name="Freeform 74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5835" name="Group 75"/>
          <p:cNvGrpSpPr>
            <a:grpSpLocks/>
          </p:cNvGrpSpPr>
          <p:nvPr/>
        </p:nvGrpSpPr>
        <p:grpSpPr bwMode="auto">
          <a:xfrm rot="25803992">
            <a:off x="3065463" y="-398463"/>
            <a:ext cx="723900" cy="1825625"/>
            <a:chOff x="3797" y="754"/>
            <a:chExt cx="852" cy="1931"/>
          </a:xfrm>
        </p:grpSpPr>
        <p:sp>
          <p:nvSpPr>
            <p:cNvPr id="245836" name="Freeform 76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37" name="Freeform 77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38" name="Freeform 78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39" name="Freeform 79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4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45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5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45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45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5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7" dur="2000" fill="hold"/>
                                        <p:tgtEl>
                                          <p:spTgt spid="2458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45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45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C 0.02292 -0.00093 0.04566 -0.00186 0.075 3.7037E-6 C 0.10417 0.00185 0.15 0.00555 0.175 0.01111 C 0.2 0.01666 0.21389 0.01851 0.225 0.03333 C 0.23611 0.04814 0.23733 0.07222 0.24167 0.1 C 0.24584 0.12777 0.24844 0.1574 0.24983 0.2 C 0.25139 0.24259 0.24983 0.32963 0.24983 0.35555 " pathEditMode="relative" rAng="0" ptsTypes="aaaaaaA">
                                      <p:cBhvr>
                                        <p:cTn id="53" dur="2000" fill="hold"/>
                                        <p:tgtEl>
                                          <p:spTgt spid="2458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1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458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4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5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22222E-6 C -0.00208 0.07685 -0.00417 0.15371 5.55112E-17 0.21111 C 0.00417 0.26852 0.00278 0.32037 0.025 0.34445 C 0.04722 0.36852 0.09306 0.35371 0.13333 0.35556 C 0.17361 0.35741 0.24167 0.35556 0.26667 0.35556 C 0.29167 0.35556 0.2875 0.35556 0.28333 0.35556 " pathEditMode="relative" rAng="0" ptsTypes="aaaaaA">
                                      <p:cBhvr>
                                        <p:cTn id="70" dur="2000" fill="hold"/>
                                        <p:tgtEl>
                                          <p:spTgt spid="2458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45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245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7" grpId="0" animBg="1"/>
      <p:bldP spid="245807" grpId="1" animBg="1"/>
      <p:bldP spid="245808" grpId="0" animBg="1"/>
      <p:bldP spid="245808" grpId="1" animBg="1"/>
      <p:bldP spid="2458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46787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788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789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46790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791" name="Line 7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792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793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794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795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796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797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798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799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00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01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02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03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04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05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06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07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08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09" name="Line 25"/>
          <p:cNvSpPr>
            <a:spLocks noChangeShapeType="1"/>
          </p:cNvSpPr>
          <p:nvPr/>
        </p:nvSpPr>
        <p:spPr bwMode="auto">
          <a:xfrm flipH="1">
            <a:off x="4906963" y="2000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10" name="Line 26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11" name="Line 27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12" name="Line 28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13" name="Line 29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14" name="Line 30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15" name="Line 31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16" name="Line 32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17" name="Line 33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18" name="Line 34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19" name="Line 35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20" name="Line 36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21" name="Line 37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22" name="Line 38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23" name="Line 39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24" name="Line 40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25" name="Line 41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26" name="Line 42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27" name="Line 43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28" name="Line 44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29" name="Line 45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30" name="Line 46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31" name="Line 47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32" name="Line 48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833" name="Text Box 49"/>
          <p:cNvSpPr txBox="1">
            <a:spLocks noChangeArrowheads="1"/>
          </p:cNvSpPr>
          <p:nvPr/>
        </p:nvSpPr>
        <p:spPr bwMode="auto">
          <a:xfrm>
            <a:off x="2782888" y="3295650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imes New Roman" pitchFamily="18" charset="0"/>
              </a:rPr>
              <a:t>   -</a:t>
            </a:r>
            <a:r>
              <a:rPr lang="ru-RU" sz="4800" b="1">
                <a:latin typeface="Times New Roman" pitchFamily="18" charset="0"/>
              </a:rPr>
              <a:t>1  0    1  2</a:t>
            </a:r>
          </a:p>
        </p:txBody>
      </p:sp>
      <p:grpSp>
        <p:nvGrpSpPr>
          <p:cNvPr id="246838" name="Group 54"/>
          <p:cNvGrpSpPr>
            <a:grpSpLocks/>
          </p:cNvGrpSpPr>
          <p:nvPr/>
        </p:nvGrpSpPr>
        <p:grpSpPr bwMode="auto">
          <a:xfrm>
            <a:off x="250825" y="-26988"/>
            <a:ext cx="8642350" cy="6911976"/>
            <a:chOff x="158" y="-17"/>
            <a:chExt cx="5444" cy="4354"/>
          </a:xfrm>
        </p:grpSpPr>
        <p:sp>
          <p:nvSpPr>
            <p:cNvPr id="246839" name="Freeform 55"/>
            <p:cNvSpPr>
              <a:spLocks/>
            </p:cNvSpPr>
            <p:nvPr/>
          </p:nvSpPr>
          <p:spPr bwMode="auto">
            <a:xfrm>
              <a:off x="2925" y="-17"/>
              <a:ext cx="2677" cy="2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563"/>
                </a:cxn>
                <a:cxn ang="0">
                  <a:pos x="182" y="1270"/>
                </a:cxn>
                <a:cxn ang="0">
                  <a:pos x="409" y="1723"/>
                </a:cxn>
                <a:cxn ang="0">
                  <a:pos x="862" y="1950"/>
                </a:cxn>
                <a:cxn ang="0">
                  <a:pos x="1769" y="2086"/>
                </a:cxn>
                <a:cxn ang="0">
                  <a:pos x="2677" y="2132"/>
                </a:cxn>
              </a:cxnLst>
              <a:rect l="0" t="0" r="r" b="b"/>
              <a:pathLst>
                <a:path w="2677" h="2132">
                  <a:moveTo>
                    <a:pt x="0" y="0"/>
                  </a:moveTo>
                  <a:cubicBezTo>
                    <a:pt x="8" y="94"/>
                    <a:pt x="16" y="351"/>
                    <a:pt x="46" y="563"/>
                  </a:cubicBezTo>
                  <a:cubicBezTo>
                    <a:pt x="76" y="775"/>
                    <a:pt x="121" y="1077"/>
                    <a:pt x="182" y="1270"/>
                  </a:cubicBezTo>
                  <a:cubicBezTo>
                    <a:pt x="243" y="1463"/>
                    <a:pt x="296" y="1610"/>
                    <a:pt x="409" y="1723"/>
                  </a:cubicBezTo>
                  <a:cubicBezTo>
                    <a:pt x="522" y="1836"/>
                    <a:pt x="635" y="1889"/>
                    <a:pt x="862" y="1950"/>
                  </a:cubicBezTo>
                  <a:cubicBezTo>
                    <a:pt x="1089" y="2011"/>
                    <a:pt x="1467" y="2056"/>
                    <a:pt x="1769" y="2086"/>
                  </a:cubicBezTo>
                  <a:cubicBezTo>
                    <a:pt x="2071" y="2116"/>
                    <a:pt x="2374" y="2124"/>
                    <a:pt x="2677" y="2132"/>
                  </a:cubicBezTo>
                </a:path>
              </a:pathLst>
            </a:custGeom>
            <a:noFill/>
            <a:ln w="28575" cmpd="sng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46840" name="Freeform 56"/>
            <p:cNvSpPr>
              <a:spLocks/>
            </p:cNvSpPr>
            <p:nvPr/>
          </p:nvSpPr>
          <p:spPr bwMode="auto">
            <a:xfrm flipH="1" flipV="1">
              <a:off x="158" y="2205"/>
              <a:ext cx="2677" cy="2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563"/>
                </a:cxn>
                <a:cxn ang="0">
                  <a:pos x="182" y="1270"/>
                </a:cxn>
                <a:cxn ang="0">
                  <a:pos x="409" y="1723"/>
                </a:cxn>
                <a:cxn ang="0">
                  <a:pos x="862" y="1950"/>
                </a:cxn>
                <a:cxn ang="0">
                  <a:pos x="1769" y="2086"/>
                </a:cxn>
                <a:cxn ang="0">
                  <a:pos x="2677" y="2132"/>
                </a:cxn>
              </a:cxnLst>
              <a:rect l="0" t="0" r="r" b="b"/>
              <a:pathLst>
                <a:path w="2677" h="2132">
                  <a:moveTo>
                    <a:pt x="0" y="0"/>
                  </a:moveTo>
                  <a:cubicBezTo>
                    <a:pt x="8" y="94"/>
                    <a:pt x="16" y="351"/>
                    <a:pt x="46" y="563"/>
                  </a:cubicBezTo>
                  <a:cubicBezTo>
                    <a:pt x="76" y="775"/>
                    <a:pt x="121" y="1077"/>
                    <a:pt x="182" y="1270"/>
                  </a:cubicBezTo>
                  <a:cubicBezTo>
                    <a:pt x="243" y="1463"/>
                    <a:pt x="296" y="1610"/>
                    <a:pt x="409" y="1723"/>
                  </a:cubicBezTo>
                  <a:cubicBezTo>
                    <a:pt x="522" y="1836"/>
                    <a:pt x="635" y="1889"/>
                    <a:pt x="862" y="1950"/>
                  </a:cubicBezTo>
                  <a:cubicBezTo>
                    <a:pt x="1089" y="2011"/>
                    <a:pt x="1467" y="2056"/>
                    <a:pt x="1769" y="2086"/>
                  </a:cubicBezTo>
                  <a:cubicBezTo>
                    <a:pt x="2071" y="2116"/>
                    <a:pt x="2374" y="2124"/>
                    <a:pt x="2677" y="2132"/>
                  </a:cubicBezTo>
                </a:path>
              </a:pathLst>
            </a:custGeom>
            <a:noFill/>
            <a:ln w="28575" cmpd="sng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246843" name="Text Box 59"/>
          <p:cNvSpPr txBox="1">
            <a:spLocks noChangeArrowheads="1"/>
          </p:cNvSpPr>
          <p:nvPr/>
        </p:nvSpPr>
        <p:spPr bwMode="auto">
          <a:xfrm>
            <a:off x="4953000" y="304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3399FF"/>
                </a:solidFill>
              </a:rPr>
              <a:t>у = х</a:t>
            </a:r>
            <a:r>
              <a:rPr lang="ru-RU" sz="2400" b="1" baseline="30000">
                <a:solidFill>
                  <a:srgbClr val="3399FF"/>
                </a:solidFill>
              </a:rPr>
              <a:t>-1</a:t>
            </a:r>
            <a:endParaRPr lang="ru-RU" sz="2400" b="1">
              <a:solidFill>
                <a:srgbClr val="3399FF"/>
              </a:solidFill>
            </a:endParaRPr>
          </a:p>
        </p:txBody>
      </p:sp>
      <p:grpSp>
        <p:nvGrpSpPr>
          <p:cNvPr id="246847" name="Group 63"/>
          <p:cNvGrpSpPr>
            <a:grpSpLocks/>
          </p:cNvGrpSpPr>
          <p:nvPr/>
        </p:nvGrpSpPr>
        <p:grpSpPr bwMode="auto">
          <a:xfrm>
            <a:off x="2286000" y="-165100"/>
            <a:ext cx="4572000" cy="7188200"/>
            <a:chOff x="1440" y="-104"/>
            <a:chExt cx="2880" cy="4528"/>
          </a:xfrm>
        </p:grpSpPr>
        <p:sp>
          <p:nvSpPr>
            <p:cNvPr id="246844" name="Freeform 60"/>
            <p:cNvSpPr>
              <a:spLocks/>
            </p:cNvSpPr>
            <p:nvPr/>
          </p:nvSpPr>
          <p:spPr bwMode="auto">
            <a:xfrm>
              <a:off x="3104" y="-104"/>
              <a:ext cx="1216" cy="2216"/>
            </a:xfrm>
            <a:custGeom>
              <a:avLst/>
              <a:gdLst/>
              <a:ahLst/>
              <a:cxnLst>
                <a:cxn ang="0">
                  <a:pos x="1216" y="2216"/>
                </a:cxn>
                <a:cxn ang="0">
                  <a:pos x="688" y="2160"/>
                </a:cxn>
                <a:cxn ang="0">
                  <a:pos x="368" y="2032"/>
                </a:cxn>
                <a:cxn ang="0">
                  <a:pos x="208" y="1784"/>
                </a:cxn>
                <a:cxn ang="0">
                  <a:pos x="112" y="1472"/>
                </a:cxn>
                <a:cxn ang="0">
                  <a:pos x="32" y="656"/>
                </a:cxn>
                <a:cxn ang="0">
                  <a:pos x="0" y="0"/>
                </a:cxn>
              </a:cxnLst>
              <a:rect l="0" t="0" r="r" b="b"/>
              <a:pathLst>
                <a:path w="1216" h="2216">
                  <a:moveTo>
                    <a:pt x="1216" y="2216"/>
                  </a:moveTo>
                  <a:cubicBezTo>
                    <a:pt x="1128" y="2207"/>
                    <a:pt x="829" y="2191"/>
                    <a:pt x="688" y="2160"/>
                  </a:cubicBezTo>
                  <a:cubicBezTo>
                    <a:pt x="547" y="2129"/>
                    <a:pt x="448" y="2095"/>
                    <a:pt x="368" y="2032"/>
                  </a:cubicBezTo>
                  <a:cubicBezTo>
                    <a:pt x="288" y="1969"/>
                    <a:pt x="251" y="1877"/>
                    <a:pt x="208" y="1784"/>
                  </a:cubicBezTo>
                  <a:cubicBezTo>
                    <a:pt x="165" y="1691"/>
                    <a:pt x="141" y="1660"/>
                    <a:pt x="112" y="1472"/>
                  </a:cubicBezTo>
                  <a:cubicBezTo>
                    <a:pt x="83" y="1284"/>
                    <a:pt x="51" y="901"/>
                    <a:pt x="32" y="656"/>
                  </a:cubicBezTo>
                  <a:cubicBezTo>
                    <a:pt x="13" y="411"/>
                    <a:pt x="7" y="137"/>
                    <a:pt x="0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45" name="Freeform 61"/>
            <p:cNvSpPr>
              <a:spLocks/>
            </p:cNvSpPr>
            <p:nvPr/>
          </p:nvSpPr>
          <p:spPr bwMode="auto">
            <a:xfrm flipH="1" flipV="1">
              <a:off x="1440" y="2208"/>
              <a:ext cx="1216" cy="2216"/>
            </a:xfrm>
            <a:custGeom>
              <a:avLst/>
              <a:gdLst/>
              <a:ahLst/>
              <a:cxnLst>
                <a:cxn ang="0">
                  <a:pos x="1216" y="2216"/>
                </a:cxn>
                <a:cxn ang="0">
                  <a:pos x="688" y="2160"/>
                </a:cxn>
                <a:cxn ang="0">
                  <a:pos x="368" y="2032"/>
                </a:cxn>
                <a:cxn ang="0">
                  <a:pos x="208" y="1784"/>
                </a:cxn>
                <a:cxn ang="0">
                  <a:pos x="112" y="1472"/>
                </a:cxn>
                <a:cxn ang="0">
                  <a:pos x="32" y="656"/>
                </a:cxn>
                <a:cxn ang="0">
                  <a:pos x="0" y="0"/>
                </a:cxn>
              </a:cxnLst>
              <a:rect l="0" t="0" r="r" b="b"/>
              <a:pathLst>
                <a:path w="1216" h="2216">
                  <a:moveTo>
                    <a:pt x="1216" y="2216"/>
                  </a:moveTo>
                  <a:cubicBezTo>
                    <a:pt x="1128" y="2207"/>
                    <a:pt x="829" y="2191"/>
                    <a:pt x="688" y="2160"/>
                  </a:cubicBezTo>
                  <a:cubicBezTo>
                    <a:pt x="547" y="2129"/>
                    <a:pt x="448" y="2095"/>
                    <a:pt x="368" y="2032"/>
                  </a:cubicBezTo>
                  <a:cubicBezTo>
                    <a:pt x="288" y="1969"/>
                    <a:pt x="251" y="1877"/>
                    <a:pt x="208" y="1784"/>
                  </a:cubicBezTo>
                  <a:cubicBezTo>
                    <a:pt x="165" y="1691"/>
                    <a:pt x="141" y="1660"/>
                    <a:pt x="112" y="1472"/>
                  </a:cubicBezTo>
                  <a:cubicBezTo>
                    <a:pt x="83" y="1284"/>
                    <a:pt x="51" y="901"/>
                    <a:pt x="32" y="656"/>
                  </a:cubicBezTo>
                  <a:cubicBezTo>
                    <a:pt x="13" y="411"/>
                    <a:pt x="7" y="137"/>
                    <a:pt x="0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846" name="Text Box 62"/>
          <p:cNvSpPr txBox="1">
            <a:spLocks noChangeArrowheads="1"/>
          </p:cNvSpPr>
          <p:nvPr/>
        </p:nvSpPr>
        <p:spPr bwMode="auto">
          <a:xfrm>
            <a:off x="5105400" y="990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х</a:t>
            </a:r>
            <a:r>
              <a:rPr lang="ru-RU" sz="2400" b="1" baseline="30000">
                <a:solidFill>
                  <a:srgbClr val="FF0000"/>
                </a:solidFill>
              </a:rPr>
              <a:t>-3</a:t>
            </a:r>
            <a:endParaRPr lang="ru-RU" sz="2400" b="1">
              <a:solidFill>
                <a:srgbClr val="FF0000"/>
              </a:solidFill>
            </a:endParaRPr>
          </a:p>
        </p:txBody>
      </p:sp>
      <p:grpSp>
        <p:nvGrpSpPr>
          <p:cNvPr id="246850" name="Group 66"/>
          <p:cNvGrpSpPr>
            <a:grpSpLocks/>
          </p:cNvGrpSpPr>
          <p:nvPr/>
        </p:nvGrpSpPr>
        <p:grpSpPr bwMode="auto">
          <a:xfrm>
            <a:off x="2641600" y="0"/>
            <a:ext cx="3860800" cy="6870700"/>
            <a:chOff x="1664" y="0"/>
            <a:chExt cx="2432" cy="4328"/>
          </a:xfrm>
        </p:grpSpPr>
        <p:sp>
          <p:nvSpPr>
            <p:cNvPr id="246848" name="Freeform 64"/>
            <p:cNvSpPr>
              <a:spLocks/>
            </p:cNvSpPr>
            <p:nvPr/>
          </p:nvSpPr>
          <p:spPr bwMode="auto">
            <a:xfrm>
              <a:off x="3216" y="0"/>
              <a:ext cx="880" cy="2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744"/>
                </a:cxn>
                <a:cxn ang="0">
                  <a:pos x="48" y="1296"/>
                </a:cxn>
                <a:cxn ang="0">
                  <a:pos x="96" y="1688"/>
                </a:cxn>
                <a:cxn ang="0">
                  <a:pos x="176" y="1944"/>
                </a:cxn>
                <a:cxn ang="0">
                  <a:pos x="320" y="2072"/>
                </a:cxn>
                <a:cxn ang="0">
                  <a:pos x="528" y="2104"/>
                </a:cxn>
                <a:cxn ang="0">
                  <a:pos x="880" y="2120"/>
                </a:cxn>
              </a:cxnLst>
              <a:rect l="0" t="0" r="r" b="b"/>
              <a:pathLst>
                <a:path w="880" h="2120">
                  <a:moveTo>
                    <a:pt x="0" y="0"/>
                  </a:moveTo>
                  <a:cubicBezTo>
                    <a:pt x="3" y="124"/>
                    <a:pt x="8" y="528"/>
                    <a:pt x="16" y="744"/>
                  </a:cubicBezTo>
                  <a:cubicBezTo>
                    <a:pt x="24" y="960"/>
                    <a:pt x="35" y="1139"/>
                    <a:pt x="48" y="1296"/>
                  </a:cubicBezTo>
                  <a:cubicBezTo>
                    <a:pt x="61" y="1453"/>
                    <a:pt x="75" y="1580"/>
                    <a:pt x="96" y="1688"/>
                  </a:cubicBezTo>
                  <a:cubicBezTo>
                    <a:pt x="117" y="1796"/>
                    <a:pt x="139" y="1880"/>
                    <a:pt x="176" y="1944"/>
                  </a:cubicBezTo>
                  <a:cubicBezTo>
                    <a:pt x="213" y="2008"/>
                    <a:pt x="261" y="2045"/>
                    <a:pt x="320" y="2072"/>
                  </a:cubicBezTo>
                  <a:cubicBezTo>
                    <a:pt x="379" y="2099"/>
                    <a:pt x="435" y="2096"/>
                    <a:pt x="528" y="2104"/>
                  </a:cubicBezTo>
                  <a:cubicBezTo>
                    <a:pt x="621" y="2112"/>
                    <a:pt x="807" y="2117"/>
                    <a:pt x="880" y="2120"/>
                  </a:cubicBezTo>
                </a:path>
              </a:pathLst>
            </a:custGeom>
            <a:noFill/>
            <a:ln w="28575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49" name="Freeform 65"/>
            <p:cNvSpPr>
              <a:spLocks/>
            </p:cNvSpPr>
            <p:nvPr/>
          </p:nvSpPr>
          <p:spPr bwMode="auto">
            <a:xfrm flipH="1" flipV="1">
              <a:off x="1664" y="2208"/>
              <a:ext cx="880" cy="2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744"/>
                </a:cxn>
                <a:cxn ang="0">
                  <a:pos x="48" y="1296"/>
                </a:cxn>
                <a:cxn ang="0">
                  <a:pos x="96" y="1688"/>
                </a:cxn>
                <a:cxn ang="0">
                  <a:pos x="176" y="1944"/>
                </a:cxn>
                <a:cxn ang="0">
                  <a:pos x="320" y="2072"/>
                </a:cxn>
                <a:cxn ang="0">
                  <a:pos x="528" y="2104"/>
                </a:cxn>
                <a:cxn ang="0">
                  <a:pos x="880" y="2120"/>
                </a:cxn>
              </a:cxnLst>
              <a:rect l="0" t="0" r="r" b="b"/>
              <a:pathLst>
                <a:path w="880" h="2120">
                  <a:moveTo>
                    <a:pt x="0" y="0"/>
                  </a:moveTo>
                  <a:cubicBezTo>
                    <a:pt x="3" y="124"/>
                    <a:pt x="8" y="528"/>
                    <a:pt x="16" y="744"/>
                  </a:cubicBezTo>
                  <a:cubicBezTo>
                    <a:pt x="24" y="960"/>
                    <a:pt x="35" y="1139"/>
                    <a:pt x="48" y="1296"/>
                  </a:cubicBezTo>
                  <a:cubicBezTo>
                    <a:pt x="61" y="1453"/>
                    <a:pt x="75" y="1580"/>
                    <a:pt x="96" y="1688"/>
                  </a:cubicBezTo>
                  <a:cubicBezTo>
                    <a:pt x="117" y="1796"/>
                    <a:pt x="139" y="1880"/>
                    <a:pt x="176" y="1944"/>
                  </a:cubicBezTo>
                  <a:cubicBezTo>
                    <a:pt x="213" y="2008"/>
                    <a:pt x="261" y="2045"/>
                    <a:pt x="320" y="2072"/>
                  </a:cubicBezTo>
                  <a:cubicBezTo>
                    <a:pt x="379" y="2099"/>
                    <a:pt x="435" y="2096"/>
                    <a:pt x="528" y="2104"/>
                  </a:cubicBezTo>
                  <a:cubicBezTo>
                    <a:pt x="621" y="2112"/>
                    <a:pt x="807" y="2117"/>
                    <a:pt x="880" y="2120"/>
                  </a:cubicBezTo>
                </a:path>
              </a:pathLst>
            </a:custGeom>
            <a:noFill/>
            <a:ln w="28575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836" name="Oval 52"/>
          <p:cNvSpPr>
            <a:spLocks noChangeArrowheads="1"/>
          </p:cNvSpPr>
          <p:nvPr/>
        </p:nvSpPr>
        <p:spPr bwMode="auto">
          <a:xfrm>
            <a:off x="3775075" y="4071938"/>
            <a:ext cx="150813" cy="1397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835" name="Oval 51"/>
          <p:cNvSpPr>
            <a:spLocks noChangeArrowheads="1"/>
          </p:cNvSpPr>
          <p:nvPr/>
        </p:nvSpPr>
        <p:spPr bwMode="auto">
          <a:xfrm>
            <a:off x="5197475" y="2630488"/>
            <a:ext cx="1397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851" name="Text Box 67"/>
          <p:cNvSpPr txBox="1">
            <a:spLocks noChangeArrowheads="1"/>
          </p:cNvSpPr>
          <p:nvPr/>
        </p:nvSpPr>
        <p:spPr bwMode="auto">
          <a:xfrm>
            <a:off x="5181600" y="1524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8000"/>
                </a:solidFill>
              </a:rPr>
              <a:t>у = х</a:t>
            </a:r>
            <a:r>
              <a:rPr lang="ru-RU" sz="2400" b="1" baseline="30000">
                <a:solidFill>
                  <a:srgbClr val="008000"/>
                </a:solidFill>
              </a:rPr>
              <a:t>-5</a:t>
            </a:r>
            <a:endParaRPr lang="ru-RU" sz="2400" b="1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246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246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6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6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46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24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6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6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24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46" grpId="0"/>
      <p:bldP spid="246836" grpId="0" animBg="1"/>
      <p:bldP spid="246835" grpId="0" animBg="1"/>
      <p:bldP spid="2468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71" name="Text Box 43"/>
          <p:cNvSpPr txBox="1">
            <a:spLocks noChangeArrowheads="1"/>
          </p:cNvSpPr>
          <p:nvPr/>
        </p:nvSpPr>
        <p:spPr bwMode="auto">
          <a:xfrm>
            <a:off x="235585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0</a:t>
            </a:r>
          </a:p>
        </p:txBody>
      </p:sp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152400" y="152400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Показатель р – положительное действительное нецелое число</a:t>
            </a:r>
          </a:p>
        </p:txBody>
      </p:sp>
      <p:sp>
        <p:nvSpPr>
          <p:cNvPr id="252934" name="Freeform 6"/>
          <p:cNvSpPr>
            <a:spLocks/>
          </p:cNvSpPr>
          <p:nvPr/>
        </p:nvSpPr>
        <p:spPr bwMode="auto">
          <a:xfrm>
            <a:off x="171450" y="1155700"/>
            <a:ext cx="3175" cy="5035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3172"/>
              </a:cxn>
            </a:cxnLst>
            <a:rect l="0" t="0" r="r" b="b"/>
            <a:pathLst>
              <a:path w="2" h="3172">
                <a:moveTo>
                  <a:pt x="0" y="0"/>
                </a:moveTo>
                <a:lnTo>
                  <a:pt x="2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35" name="Freeform 7"/>
          <p:cNvSpPr>
            <a:spLocks/>
          </p:cNvSpPr>
          <p:nvPr/>
        </p:nvSpPr>
        <p:spPr bwMode="auto">
          <a:xfrm>
            <a:off x="247650" y="3114675"/>
            <a:ext cx="4857750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60" y="2"/>
              </a:cxn>
            </a:cxnLst>
            <a:rect l="0" t="0" r="r" b="b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36" name="Freeform 8"/>
          <p:cNvSpPr>
            <a:spLocks/>
          </p:cNvSpPr>
          <p:nvPr/>
        </p:nvSpPr>
        <p:spPr bwMode="auto">
          <a:xfrm>
            <a:off x="190500" y="6094413"/>
            <a:ext cx="49022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88" y="0"/>
              </a:cxn>
            </a:cxnLst>
            <a:rect l="0" t="0" r="r" b="b"/>
            <a:pathLst>
              <a:path w="3088" h="1">
                <a:moveTo>
                  <a:pt x="0" y="0"/>
                </a:moveTo>
                <a:lnTo>
                  <a:pt x="3088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37" name="Freeform 9"/>
          <p:cNvSpPr>
            <a:spLocks/>
          </p:cNvSpPr>
          <p:nvPr/>
        </p:nvSpPr>
        <p:spPr bwMode="auto">
          <a:xfrm>
            <a:off x="174625" y="5788025"/>
            <a:ext cx="491172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3094" y="0"/>
              </a:cxn>
            </a:cxnLst>
            <a:rect l="0" t="0" r="r" b="b"/>
            <a:pathLst>
              <a:path w="3094" h="2">
                <a:moveTo>
                  <a:pt x="0" y="2"/>
                </a:moveTo>
                <a:lnTo>
                  <a:pt x="3094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38" name="Line 10"/>
          <p:cNvSpPr>
            <a:spLocks noChangeShapeType="1"/>
          </p:cNvSpPr>
          <p:nvPr/>
        </p:nvSpPr>
        <p:spPr bwMode="auto">
          <a:xfrm>
            <a:off x="174625" y="5486400"/>
            <a:ext cx="49688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39" name="Freeform 11"/>
          <p:cNvSpPr>
            <a:spLocks/>
          </p:cNvSpPr>
          <p:nvPr/>
        </p:nvSpPr>
        <p:spPr bwMode="auto">
          <a:xfrm>
            <a:off x="177800" y="5180013"/>
            <a:ext cx="49149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6" y="0"/>
              </a:cxn>
            </a:cxnLst>
            <a:rect l="0" t="0" r="r" b="b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40" name="Freeform 12"/>
          <p:cNvSpPr>
            <a:spLocks/>
          </p:cNvSpPr>
          <p:nvPr/>
        </p:nvSpPr>
        <p:spPr bwMode="auto">
          <a:xfrm>
            <a:off x="171450" y="4875213"/>
            <a:ext cx="49085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2" y="0"/>
              </a:cxn>
            </a:cxnLst>
            <a:rect l="0" t="0" r="r" b="b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41" name="Freeform 13"/>
          <p:cNvSpPr>
            <a:spLocks/>
          </p:cNvSpPr>
          <p:nvPr/>
        </p:nvSpPr>
        <p:spPr bwMode="auto">
          <a:xfrm>
            <a:off x="165100" y="4565650"/>
            <a:ext cx="492125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00" y="0"/>
              </a:cxn>
            </a:cxnLst>
            <a:rect l="0" t="0" r="r" b="b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42" name="Freeform 14"/>
          <p:cNvSpPr>
            <a:spLocks/>
          </p:cNvSpPr>
          <p:nvPr/>
        </p:nvSpPr>
        <p:spPr bwMode="auto">
          <a:xfrm>
            <a:off x="165100" y="4267200"/>
            <a:ext cx="493395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108" y="0"/>
              </a:cxn>
            </a:cxnLst>
            <a:rect l="0" t="0" r="r" b="b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43" name="Freeform 15"/>
          <p:cNvSpPr>
            <a:spLocks/>
          </p:cNvSpPr>
          <p:nvPr/>
        </p:nvSpPr>
        <p:spPr bwMode="auto">
          <a:xfrm>
            <a:off x="139700" y="4000500"/>
            <a:ext cx="50038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52" y="0"/>
              </a:cxn>
            </a:cxnLst>
            <a:rect l="0" t="0" r="r" b="b"/>
            <a:pathLst>
              <a:path w="3152" h="1">
                <a:moveTo>
                  <a:pt x="0" y="0"/>
                </a:moveTo>
                <a:lnTo>
                  <a:pt x="315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44" name="Freeform 16"/>
          <p:cNvSpPr>
            <a:spLocks/>
          </p:cNvSpPr>
          <p:nvPr/>
        </p:nvSpPr>
        <p:spPr bwMode="auto">
          <a:xfrm>
            <a:off x="247650" y="3397250"/>
            <a:ext cx="484505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052" y="0"/>
              </a:cxn>
            </a:cxnLst>
            <a:rect l="0" t="0" r="r" b="b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45" name="Freeform 17"/>
          <p:cNvSpPr>
            <a:spLocks/>
          </p:cNvSpPr>
          <p:nvPr/>
        </p:nvSpPr>
        <p:spPr bwMode="auto">
          <a:xfrm>
            <a:off x="177800" y="2838450"/>
            <a:ext cx="49212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0" y="0"/>
              </a:cxn>
            </a:cxnLst>
            <a:rect l="0" t="0" r="r" b="b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46" name="Freeform 18"/>
          <p:cNvSpPr>
            <a:spLocks/>
          </p:cNvSpPr>
          <p:nvPr/>
        </p:nvSpPr>
        <p:spPr bwMode="auto">
          <a:xfrm>
            <a:off x="158750" y="2559050"/>
            <a:ext cx="494030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47" name="Freeform 19"/>
          <p:cNvSpPr>
            <a:spLocks/>
          </p:cNvSpPr>
          <p:nvPr/>
        </p:nvSpPr>
        <p:spPr bwMode="auto">
          <a:xfrm>
            <a:off x="165100" y="2279650"/>
            <a:ext cx="4933950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8" y="4"/>
              </a:cxn>
            </a:cxnLst>
            <a:rect l="0" t="0" r="r" b="b"/>
            <a:pathLst>
              <a:path w="3108" h="4">
                <a:moveTo>
                  <a:pt x="0" y="0"/>
                </a:moveTo>
                <a:lnTo>
                  <a:pt x="3108" y="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48" name="Freeform 20"/>
          <p:cNvSpPr>
            <a:spLocks/>
          </p:cNvSpPr>
          <p:nvPr/>
        </p:nvSpPr>
        <p:spPr bwMode="auto">
          <a:xfrm>
            <a:off x="158750" y="2006600"/>
            <a:ext cx="494030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49" name="Freeform 21"/>
          <p:cNvSpPr>
            <a:spLocks/>
          </p:cNvSpPr>
          <p:nvPr/>
        </p:nvSpPr>
        <p:spPr bwMode="auto">
          <a:xfrm>
            <a:off x="171450" y="1727200"/>
            <a:ext cx="49276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4" y="0"/>
              </a:cxn>
            </a:cxnLst>
            <a:rect l="0" t="0" r="r" b="b"/>
            <a:pathLst>
              <a:path w="3104" h="1">
                <a:moveTo>
                  <a:pt x="0" y="0"/>
                </a:moveTo>
                <a:lnTo>
                  <a:pt x="3104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50" name="Freeform 22"/>
          <p:cNvSpPr>
            <a:spLocks/>
          </p:cNvSpPr>
          <p:nvPr/>
        </p:nvSpPr>
        <p:spPr bwMode="auto">
          <a:xfrm>
            <a:off x="184150" y="1447800"/>
            <a:ext cx="490855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092" y="0"/>
              </a:cxn>
            </a:cxnLst>
            <a:rect l="0" t="0" r="r" b="b"/>
            <a:pathLst>
              <a:path w="3092" h="8">
                <a:moveTo>
                  <a:pt x="0" y="8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51" name="Freeform 23"/>
          <p:cNvSpPr>
            <a:spLocks/>
          </p:cNvSpPr>
          <p:nvPr/>
        </p:nvSpPr>
        <p:spPr bwMode="auto">
          <a:xfrm>
            <a:off x="196850" y="1155700"/>
            <a:ext cx="4902200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88" y="12"/>
              </a:cxn>
            </a:cxnLst>
            <a:rect l="0" t="0" r="r" b="b"/>
            <a:pathLst>
              <a:path w="3088" h="12">
                <a:moveTo>
                  <a:pt x="0" y="0"/>
                </a:moveTo>
                <a:lnTo>
                  <a:pt x="3088" y="1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52" name="Freeform 24"/>
          <p:cNvSpPr>
            <a:spLocks/>
          </p:cNvSpPr>
          <p:nvPr/>
        </p:nvSpPr>
        <p:spPr bwMode="auto">
          <a:xfrm>
            <a:off x="5099050" y="1181100"/>
            <a:ext cx="1588" cy="4978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36"/>
              </a:cxn>
            </a:cxnLst>
            <a:rect l="0" t="0" r="r" b="b"/>
            <a:pathLst>
              <a:path w="1" h="3136">
                <a:moveTo>
                  <a:pt x="0" y="0"/>
                </a:moveTo>
                <a:lnTo>
                  <a:pt x="0" y="3136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53" name="Freeform 25"/>
          <p:cNvSpPr>
            <a:spLocks/>
          </p:cNvSpPr>
          <p:nvPr/>
        </p:nvSpPr>
        <p:spPr bwMode="auto">
          <a:xfrm>
            <a:off x="4787900" y="1168400"/>
            <a:ext cx="6350" cy="50355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72"/>
              </a:cxn>
            </a:cxnLst>
            <a:rect l="0" t="0" r="r" b="b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54" name="Freeform 26"/>
          <p:cNvSpPr>
            <a:spLocks/>
          </p:cNvSpPr>
          <p:nvPr/>
        </p:nvSpPr>
        <p:spPr bwMode="auto">
          <a:xfrm>
            <a:off x="4476750" y="1168400"/>
            <a:ext cx="6350" cy="50292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8"/>
              </a:cxn>
            </a:cxnLst>
            <a:rect l="0" t="0" r="r" b="b"/>
            <a:pathLst>
              <a:path w="4" h="3168">
                <a:moveTo>
                  <a:pt x="4" y="0"/>
                </a:moveTo>
                <a:lnTo>
                  <a:pt x="0" y="3168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55" name="Freeform 27"/>
          <p:cNvSpPr>
            <a:spLocks/>
          </p:cNvSpPr>
          <p:nvPr/>
        </p:nvSpPr>
        <p:spPr bwMode="auto">
          <a:xfrm>
            <a:off x="4171950" y="1168400"/>
            <a:ext cx="1588" cy="5016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60"/>
              </a:cxn>
            </a:cxnLst>
            <a:rect l="0" t="0" r="r" b="b"/>
            <a:pathLst>
              <a:path w="1" h="3160">
                <a:moveTo>
                  <a:pt x="0" y="0"/>
                </a:moveTo>
                <a:lnTo>
                  <a:pt x="0" y="316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56" name="Freeform 28"/>
          <p:cNvSpPr>
            <a:spLocks/>
          </p:cNvSpPr>
          <p:nvPr/>
        </p:nvSpPr>
        <p:spPr bwMode="auto">
          <a:xfrm>
            <a:off x="3860800" y="1162050"/>
            <a:ext cx="6350" cy="50355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72"/>
              </a:cxn>
            </a:cxnLst>
            <a:rect l="0" t="0" r="r" b="b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57" name="Freeform 29"/>
          <p:cNvSpPr>
            <a:spLocks/>
          </p:cNvSpPr>
          <p:nvPr/>
        </p:nvSpPr>
        <p:spPr bwMode="auto">
          <a:xfrm>
            <a:off x="3536950" y="1155700"/>
            <a:ext cx="22225" cy="5065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" y="3191"/>
              </a:cxn>
            </a:cxnLst>
            <a:rect l="0" t="0" r="r" b="b"/>
            <a:pathLst>
              <a:path w="14" h="3191">
                <a:moveTo>
                  <a:pt x="0" y="0"/>
                </a:moveTo>
                <a:lnTo>
                  <a:pt x="14" y="3191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58" name="Freeform 30"/>
          <p:cNvSpPr>
            <a:spLocks/>
          </p:cNvSpPr>
          <p:nvPr/>
        </p:nvSpPr>
        <p:spPr bwMode="auto">
          <a:xfrm>
            <a:off x="3244850" y="1181100"/>
            <a:ext cx="6350" cy="50165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0"/>
              </a:cxn>
            </a:cxnLst>
            <a:rect l="0" t="0" r="r" b="b"/>
            <a:pathLst>
              <a:path w="4" h="3160">
                <a:moveTo>
                  <a:pt x="4" y="0"/>
                </a:moveTo>
                <a:lnTo>
                  <a:pt x="0" y="316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59" name="Freeform 31"/>
          <p:cNvSpPr>
            <a:spLocks/>
          </p:cNvSpPr>
          <p:nvPr/>
        </p:nvSpPr>
        <p:spPr bwMode="auto">
          <a:xfrm>
            <a:off x="2940050" y="1181100"/>
            <a:ext cx="1588" cy="5003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52"/>
              </a:cxn>
            </a:cxnLst>
            <a:rect l="0" t="0" r="r" b="b"/>
            <a:pathLst>
              <a:path w="1" h="3152">
                <a:moveTo>
                  <a:pt x="0" y="0"/>
                </a:moveTo>
                <a:lnTo>
                  <a:pt x="0" y="315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60" name="Freeform 32"/>
          <p:cNvSpPr>
            <a:spLocks/>
          </p:cNvSpPr>
          <p:nvPr/>
        </p:nvSpPr>
        <p:spPr bwMode="auto">
          <a:xfrm>
            <a:off x="2317750" y="1143000"/>
            <a:ext cx="17463" cy="5078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3199"/>
              </a:cxn>
            </a:cxnLst>
            <a:rect l="0" t="0" r="r" b="b"/>
            <a:pathLst>
              <a:path w="11" h="3199">
                <a:moveTo>
                  <a:pt x="0" y="0"/>
                </a:moveTo>
                <a:lnTo>
                  <a:pt x="11" y="3199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61" name="Freeform 33"/>
          <p:cNvSpPr>
            <a:spLocks/>
          </p:cNvSpPr>
          <p:nvPr/>
        </p:nvSpPr>
        <p:spPr bwMode="auto">
          <a:xfrm>
            <a:off x="2012950" y="1168400"/>
            <a:ext cx="1588" cy="5035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72"/>
              </a:cxn>
            </a:cxnLst>
            <a:rect l="0" t="0" r="r" b="b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62" name="Freeform 34"/>
          <p:cNvSpPr>
            <a:spLocks/>
          </p:cNvSpPr>
          <p:nvPr/>
        </p:nvSpPr>
        <p:spPr bwMode="auto">
          <a:xfrm>
            <a:off x="1708150" y="1174750"/>
            <a:ext cx="6350" cy="50228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4"/>
              </a:cxn>
            </a:cxnLst>
            <a:rect l="0" t="0" r="r" b="b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63" name="Freeform 35"/>
          <p:cNvSpPr>
            <a:spLocks/>
          </p:cNvSpPr>
          <p:nvPr/>
        </p:nvSpPr>
        <p:spPr bwMode="auto">
          <a:xfrm>
            <a:off x="1390650" y="1168400"/>
            <a:ext cx="12700" cy="5022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3164"/>
              </a:cxn>
            </a:cxnLst>
            <a:rect l="0" t="0" r="r" b="b"/>
            <a:pathLst>
              <a:path w="8" h="3164">
                <a:moveTo>
                  <a:pt x="0" y="0"/>
                </a:moveTo>
                <a:lnTo>
                  <a:pt x="8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64" name="Freeform 36"/>
          <p:cNvSpPr>
            <a:spLocks/>
          </p:cNvSpPr>
          <p:nvPr/>
        </p:nvSpPr>
        <p:spPr bwMode="auto">
          <a:xfrm>
            <a:off x="1092200" y="1168400"/>
            <a:ext cx="6350" cy="50228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4"/>
              </a:cxn>
            </a:cxnLst>
            <a:rect l="0" t="0" r="r" b="b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65" name="Freeform 37"/>
          <p:cNvSpPr>
            <a:spLocks/>
          </p:cNvSpPr>
          <p:nvPr/>
        </p:nvSpPr>
        <p:spPr bwMode="auto">
          <a:xfrm>
            <a:off x="787400" y="1168400"/>
            <a:ext cx="1588" cy="5035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72"/>
              </a:cxn>
            </a:cxnLst>
            <a:rect l="0" t="0" r="r" b="b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66" name="Freeform 38"/>
          <p:cNvSpPr>
            <a:spLocks/>
          </p:cNvSpPr>
          <p:nvPr/>
        </p:nvSpPr>
        <p:spPr bwMode="auto">
          <a:xfrm>
            <a:off x="476250" y="1168400"/>
            <a:ext cx="1588" cy="5022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64"/>
              </a:cxn>
            </a:cxnLst>
            <a:rect l="0" t="0" r="r" b="b"/>
            <a:pathLst>
              <a:path w="1" h="3164">
                <a:moveTo>
                  <a:pt x="0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67" name="Freeform 39"/>
          <p:cNvSpPr>
            <a:spLocks/>
          </p:cNvSpPr>
          <p:nvPr/>
        </p:nvSpPr>
        <p:spPr bwMode="auto">
          <a:xfrm>
            <a:off x="101600" y="3695700"/>
            <a:ext cx="50800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00" y="0"/>
              </a:cxn>
            </a:cxnLst>
            <a:rect l="0" t="0" r="r" b="b"/>
            <a:pathLst>
              <a:path w="3200" h="1">
                <a:moveTo>
                  <a:pt x="0" y="0"/>
                </a:moveTo>
                <a:lnTo>
                  <a:pt x="320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68" name="Line 40"/>
          <p:cNvSpPr>
            <a:spLocks noChangeShapeType="1"/>
          </p:cNvSpPr>
          <p:nvPr/>
        </p:nvSpPr>
        <p:spPr bwMode="auto">
          <a:xfrm flipV="1">
            <a:off x="2643188" y="1146175"/>
            <a:ext cx="0" cy="5040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69" name="Text Box 41"/>
          <p:cNvSpPr txBox="1">
            <a:spLocks noChangeArrowheads="1"/>
          </p:cNvSpPr>
          <p:nvPr/>
        </p:nvSpPr>
        <p:spPr bwMode="auto">
          <a:xfrm>
            <a:off x="2859088" y="3665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52970" name="Text Box 42"/>
          <p:cNvSpPr txBox="1">
            <a:spLocks noChangeArrowheads="1"/>
          </p:cNvSpPr>
          <p:nvPr/>
        </p:nvSpPr>
        <p:spPr bwMode="auto">
          <a:xfrm>
            <a:off x="281940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1</a:t>
            </a:r>
          </a:p>
        </p:txBody>
      </p:sp>
      <p:sp>
        <p:nvSpPr>
          <p:cNvPr id="252972" name="Text Box 44"/>
          <p:cNvSpPr txBox="1">
            <a:spLocks noChangeArrowheads="1"/>
          </p:cNvSpPr>
          <p:nvPr/>
        </p:nvSpPr>
        <p:spPr bwMode="auto">
          <a:xfrm>
            <a:off x="4800600" y="35956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х</a:t>
            </a:r>
          </a:p>
        </p:txBody>
      </p:sp>
      <p:sp>
        <p:nvSpPr>
          <p:cNvPr id="252973" name="Text Box 45"/>
          <p:cNvSpPr txBox="1">
            <a:spLocks noChangeArrowheads="1"/>
          </p:cNvSpPr>
          <p:nvPr/>
        </p:nvSpPr>
        <p:spPr bwMode="auto">
          <a:xfrm>
            <a:off x="2209800" y="99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у</a:t>
            </a:r>
          </a:p>
        </p:txBody>
      </p:sp>
      <p:graphicFrame>
        <p:nvGraphicFramePr>
          <p:cNvPr id="252974" name="Object 46"/>
          <p:cNvGraphicFramePr>
            <a:graphicFrameLocks noChangeAspect="1"/>
          </p:cNvGraphicFramePr>
          <p:nvPr/>
        </p:nvGraphicFramePr>
        <p:xfrm>
          <a:off x="5370513" y="1219200"/>
          <a:ext cx="2136775" cy="588963"/>
        </p:xfrm>
        <a:graphic>
          <a:graphicData uri="http://schemas.openxmlformats.org/presentationml/2006/ole">
            <p:oleObj spid="_x0000_s252974" name="Формула" r:id="rId3" imgW="736560" imgH="203040" progId="Equation.3">
              <p:embed/>
            </p:oleObj>
          </a:graphicData>
        </a:graphic>
      </p:graphicFrame>
      <p:sp>
        <p:nvSpPr>
          <p:cNvPr id="252975" name="Text Box 47"/>
          <p:cNvSpPr txBox="1">
            <a:spLocks noChangeArrowheads="1"/>
          </p:cNvSpPr>
          <p:nvPr/>
        </p:nvSpPr>
        <p:spPr bwMode="auto">
          <a:xfrm>
            <a:off x="2819400" y="6858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у = х</a:t>
            </a:r>
            <a:r>
              <a:rPr lang="ru-RU" sz="2400" b="1" baseline="30000"/>
              <a:t>1,3</a:t>
            </a:r>
            <a:r>
              <a:rPr lang="ru-RU" sz="2400" b="1"/>
              <a:t>,</a:t>
            </a:r>
            <a:r>
              <a:rPr lang="ru-RU" sz="2400" b="1" baseline="30000"/>
              <a:t>       </a:t>
            </a:r>
            <a:r>
              <a:rPr lang="ru-RU" sz="2400" b="1"/>
              <a:t>у = х</a:t>
            </a:r>
            <a:r>
              <a:rPr lang="ru-RU" sz="2400" b="1" baseline="30000"/>
              <a:t>0,7</a:t>
            </a:r>
            <a:r>
              <a:rPr lang="ru-RU" sz="2400" b="1"/>
              <a:t>,   у = х</a:t>
            </a:r>
            <a:r>
              <a:rPr lang="ru-RU" sz="2400" b="1" baseline="30000"/>
              <a:t>2,12</a:t>
            </a:r>
            <a:r>
              <a:rPr lang="ru-RU" sz="2400" b="1"/>
              <a:t>,                …                     </a:t>
            </a:r>
          </a:p>
        </p:txBody>
      </p:sp>
      <p:graphicFrame>
        <p:nvGraphicFramePr>
          <p:cNvPr id="252976" name="Object 48"/>
          <p:cNvGraphicFramePr>
            <a:graphicFrameLocks noChangeAspect="1"/>
          </p:cNvGraphicFramePr>
          <p:nvPr/>
        </p:nvGraphicFramePr>
        <p:xfrm>
          <a:off x="5238750" y="2133600"/>
          <a:ext cx="2282825" cy="588963"/>
        </p:xfrm>
        <a:graphic>
          <a:graphicData uri="http://schemas.openxmlformats.org/presentationml/2006/ole">
            <p:oleObj spid="_x0000_s252976" name="Формула" r:id="rId4" imgW="787320" imgH="203040" progId="Equation.3">
              <p:embed/>
            </p:oleObj>
          </a:graphicData>
        </a:graphic>
      </p:graphicFrame>
      <p:sp>
        <p:nvSpPr>
          <p:cNvPr id="252977" name="Freeform 49"/>
          <p:cNvSpPr>
            <a:spLocks/>
          </p:cNvSpPr>
          <p:nvPr/>
        </p:nvSpPr>
        <p:spPr bwMode="auto">
          <a:xfrm>
            <a:off x="2628900" y="3695700"/>
            <a:ext cx="232410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0" y="8"/>
              </a:cxn>
              <a:cxn ang="0">
                <a:pos x="1464" y="0"/>
              </a:cxn>
            </a:cxnLst>
            <a:rect l="0" t="0" r="r" b="b"/>
            <a:pathLst>
              <a:path w="1464" h="8">
                <a:moveTo>
                  <a:pt x="0" y="8"/>
                </a:moveTo>
                <a:lnTo>
                  <a:pt x="0" y="8"/>
                </a:lnTo>
                <a:lnTo>
                  <a:pt x="1464" y="0"/>
                </a:lnTo>
              </a:path>
            </a:pathLst>
          </a:custGeom>
          <a:noFill/>
          <a:ln w="38100" cmpd="sng">
            <a:solidFill>
              <a:srgbClr val="33CC33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78" name="Freeform 50"/>
          <p:cNvSpPr>
            <a:spLocks/>
          </p:cNvSpPr>
          <p:nvPr/>
        </p:nvSpPr>
        <p:spPr bwMode="auto">
          <a:xfrm>
            <a:off x="2628900" y="1358900"/>
            <a:ext cx="12700" cy="2324100"/>
          </a:xfrm>
          <a:custGeom>
            <a:avLst/>
            <a:gdLst/>
            <a:ahLst/>
            <a:cxnLst>
              <a:cxn ang="0">
                <a:pos x="0" y="1464"/>
              </a:cxn>
              <a:cxn ang="0">
                <a:pos x="8" y="0"/>
              </a:cxn>
            </a:cxnLst>
            <a:rect l="0" t="0" r="r" b="b"/>
            <a:pathLst>
              <a:path w="8" h="1464">
                <a:moveTo>
                  <a:pt x="0" y="1464"/>
                </a:moveTo>
                <a:lnTo>
                  <a:pt x="8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52980" name="Group 52"/>
          <p:cNvGrpSpPr>
            <a:grpSpLocks/>
          </p:cNvGrpSpPr>
          <p:nvPr/>
        </p:nvGrpSpPr>
        <p:grpSpPr bwMode="auto">
          <a:xfrm>
            <a:off x="5181600" y="2971800"/>
            <a:ext cx="3962400" cy="1066800"/>
            <a:chOff x="3264" y="2496"/>
            <a:chExt cx="2256" cy="672"/>
          </a:xfrm>
        </p:grpSpPr>
        <p:sp>
          <p:nvSpPr>
            <p:cNvPr id="252981" name="Text Box 53"/>
            <p:cNvSpPr txBox="1">
              <a:spLocks noChangeArrowheads="1"/>
            </p:cNvSpPr>
            <p:nvPr/>
          </p:nvSpPr>
          <p:spPr bwMode="auto">
            <a:xfrm>
              <a:off x="3264" y="2496"/>
              <a:ext cx="2256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/>
                <a:t>Функция возрастает на </a:t>
              </a:r>
            </a:p>
            <a:p>
              <a:endParaRPr lang="ru-RU" sz="1200" b="1"/>
            </a:p>
            <a:p>
              <a:r>
                <a:rPr lang="ru-RU" sz="2400" b="1"/>
                <a:t>промежутке </a:t>
              </a:r>
            </a:p>
          </p:txBody>
        </p:sp>
        <p:graphicFrame>
          <p:nvGraphicFramePr>
            <p:cNvPr id="252982" name="Object 54"/>
            <p:cNvGraphicFramePr>
              <a:graphicFrameLocks noChangeAspect="1"/>
            </p:cNvGraphicFramePr>
            <p:nvPr/>
          </p:nvGraphicFramePr>
          <p:xfrm>
            <a:off x="4572" y="2784"/>
            <a:ext cx="840" cy="384"/>
          </p:xfrm>
          <a:graphic>
            <a:graphicData uri="http://schemas.openxmlformats.org/presentationml/2006/ole">
              <p:oleObj spid="_x0000_s252982" name="Формула" r:id="rId5" imgW="444240" imgH="203040" progId="Equation.3">
                <p:embed/>
              </p:oleObj>
            </a:graphicData>
          </a:graphic>
        </p:graphicFrame>
      </p:grpSp>
      <p:grpSp>
        <p:nvGrpSpPr>
          <p:cNvPr id="252997" name="Group 69"/>
          <p:cNvGrpSpPr>
            <a:grpSpLocks/>
          </p:cNvGrpSpPr>
          <p:nvPr/>
        </p:nvGrpSpPr>
        <p:grpSpPr bwMode="auto">
          <a:xfrm rot="17396008" flipH="1">
            <a:off x="1465263" y="2116137"/>
            <a:ext cx="723900" cy="1825625"/>
            <a:chOff x="3797" y="754"/>
            <a:chExt cx="852" cy="1931"/>
          </a:xfrm>
        </p:grpSpPr>
        <p:sp>
          <p:nvSpPr>
            <p:cNvPr id="252998" name="Freeform 70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99" name="Freeform 71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3000" name="Freeform 72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3001" name="Freeform 73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3007" name="Freeform 79"/>
          <p:cNvSpPr>
            <a:spLocks/>
          </p:cNvSpPr>
          <p:nvPr/>
        </p:nvSpPr>
        <p:spPr bwMode="auto">
          <a:xfrm>
            <a:off x="2628900" y="3149600"/>
            <a:ext cx="2540000" cy="5588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64" y="224"/>
              </a:cxn>
              <a:cxn ang="0">
                <a:pos x="192" y="160"/>
              </a:cxn>
              <a:cxn ang="0">
                <a:pos x="640" y="64"/>
              </a:cxn>
              <a:cxn ang="0">
                <a:pos x="1600" y="0"/>
              </a:cxn>
            </a:cxnLst>
            <a:rect l="0" t="0" r="r" b="b"/>
            <a:pathLst>
              <a:path w="1600" h="352">
                <a:moveTo>
                  <a:pt x="0" y="352"/>
                </a:moveTo>
                <a:cubicBezTo>
                  <a:pt x="11" y="331"/>
                  <a:pt x="32" y="256"/>
                  <a:pt x="64" y="224"/>
                </a:cubicBezTo>
                <a:cubicBezTo>
                  <a:pt x="96" y="192"/>
                  <a:pt x="96" y="187"/>
                  <a:pt x="192" y="160"/>
                </a:cubicBezTo>
                <a:cubicBezTo>
                  <a:pt x="288" y="133"/>
                  <a:pt x="405" y="91"/>
                  <a:pt x="640" y="64"/>
                </a:cubicBezTo>
                <a:cubicBezTo>
                  <a:pt x="875" y="37"/>
                  <a:pt x="1400" y="13"/>
                  <a:pt x="1600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53008" name="Object 80"/>
          <p:cNvGraphicFramePr>
            <a:graphicFrameLocks noChangeAspect="1"/>
          </p:cNvGraphicFramePr>
          <p:nvPr/>
        </p:nvGraphicFramePr>
        <p:xfrm>
          <a:off x="7010400" y="304800"/>
          <a:ext cx="1143000" cy="874713"/>
        </p:xfrm>
        <a:graphic>
          <a:graphicData uri="http://schemas.openxmlformats.org/presentationml/2006/ole">
            <p:oleObj spid="_x0000_s253008" name="Формула" r:id="rId6" imgW="431640" imgH="330120" progId="Equation.3">
              <p:embed/>
            </p:oleObj>
          </a:graphicData>
        </a:graphic>
      </p:graphicFrame>
      <p:graphicFrame>
        <p:nvGraphicFramePr>
          <p:cNvPr id="253009" name="Object 81"/>
          <p:cNvGraphicFramePr>
            <a:graphicFrameLocks noChangeAspect="1"/>
          </p:cNvGraphicFramePr>
          <p:nvPr/>
        </p:nvGraphicFramePr>
        <p:xfrm>
          <a:off x="3962400" y="2325688"/>
          <a:ext cx="1143000" cy="874712"/>
        </p:xfrm>
        <a:graphic>
          <a:graphicData uri="http://schemas.openxmlformats.org/presentationml/2006/ole">
            <p:oleObj spid="_x0000_s253009" name="Формула" r:id="rId7" imgW="431640" imgH="330120" progId="Equation.3">
              <p:embed/>
            </p:oleObj>
          </a:graphicData>
        </a:graphic>
      </p:graphicFrame>
      <p:grpSp>
        <p:nvGrpSpPr>
          <p:cNvPr id="253012" name="Group 84"/>
          <p:cNvGrpSpPr>
            <a:grpSpLocks/>
          </p:cNvGrpSpPr>
          <p:nvPr/>
        </p:nvGrpSpPr>
        <p:grpSpPr bwMode="auto">
          <a:xfrm>
            <a:off x="2590800" y="1066800"/>
            <a:ext cx="1676400" cy="2667000"/>
            <a:chOff x="1632" y="672"/>
            <a:chExt cx="1056" cy="1680"/>
          </a:xfrm>
        </p:grpSpPr>
        <p:graphicFrame>
          <p:nvGraphicFramePr>
            <p:cNvPr id="253010" name="Object 82"/>
            <p:cNvGraphicFramePr>
              <a:graphicFrameLocks noChangeAspect="1"/>
            </p:cNvGraphicFramePr>
            <p:nvPr/>
          </p:nvGraphicFramePr>
          <p:xfrm>
            <a:off x="1968" y="720"/>
            <a:ext cx="720" cy="551"/>
          </p:xfrm>
          <a:graphic>
            <a:graphicData uri="http://schemas.openxmlformats.org/presentationml/2006/ole">
              <p:oleObj spid="_x0000_s253010" name="Формула" r:id="rId8" imgW="431640" imgH="330120" progId="Equation.3">
                <p:embed/>
              </p:oleObj>
            </a:graphicData>
          </a:graphic>
        </p:graphicFrame>
        <p:sp>
          <p:nvSpPr>
            <p:cNvPr id="253011" name="Freeform 83"/>
            <p:cNvSpPr>
              <a:spLocks/>
            </p:cNvSpPr>
            <p:nvPr/>
          </p:nvSpPr>
          <p:spPr bwMode="auto">
            <a:xfrm>
              <a:off x="1632" y="672"/>
              <a:ext cx="384" cy="1680"/>
            </a:xfrm>
            <a:custGeom>
              <a:avLst/>
              <a:gdLst/>
              <a:ahLst/>
              <a:cxnLst>
                <a:cxn ang="0">
                  <a:pos x="0" y="1680"/>
                </a:cxn>
                <a:cxn ang="0">
                  <a:pos x="144" y="1600"/>
                </a:cxn>
                <a:cxn ang="0">
                  <a:pos x="224" y="1456"/>
                </a:cxn>
                <a:cxn ang="0">
                  <a:pos x="304" y="1040"/>
                </a:cxn>
                <a:cxn ang="0">
                  <a:pos x="352" y="528"/>
                </a:cxn>
                <a:cxn ang="0">
                  <a:pos x="384" y="0"/>
                </a:cxn>
              </a:cxnLst>
              <a:rect l="0" t="0" r="r" b="b"/>
              <a:pathLst>
                <a:path w="384" h="1680">
                  <a:moveTo>
                    <a:pt x="0" y="1680"/>
                  </a:moveTo>
                  <a:cubicBezTo>
                    <a:pt x="24" y="1667"/>
                    <a:pt x="107" y="1637"/>
                    <a:pt x="144" y="1600"/>
                  </a:cubicBezTo>
                  <a:cubicBezTo>
                    <a:pt x="181" y="1563"/>
                    <a:pt x="197" y="1549"/>
                    <a:pt x="224" y="1456"/>
                  </a:cubicBezTo>
                  <a:cubicBezTo>
                    <a:pt x="251" y="1363"/>
                    <a:pt x="283" y="1195"/>
                    <a:pt x="304" y="1040"/>
                  </a:cubicBezTo>
                  <a:cubicBezTo>
                    <a:pt x="325" y="885"/>
                    <a:pt x="339" y="701"/>
                    <a:pt x="352" y="528"/>
                  </a:cubicBezTo>
                  <a:cubicBezTo>
                    <a:pt x="365" y="355"/>
                    <a:pt x="377" y="110"/>
                    <a:pt x="384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2984" name="Oval 56"/>
          <p:cNvSpPr>
            <a:spLocks noChangeArrowheads="1"/>
          </p:cNvSpPr>
          <p:nvPr/>
        </p:nvSpPr>
        <p:spPr bwMode="auto">
          <a:xfrm>
            <a:off x="2590800" y="3657600"/>
            <a:ext cx="76200" cy="762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88" name="Oval 60"/>
          <p:cNvSpPr>
            <a:spLocks noChangeArrowheads="1"/>
          </p:cNvSpPr>
          <p:nvPr/>
        </p:nvSpPr>
        <p:spPr bwMode="auto">
          <a:xfrm>
            <a:off x="28956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2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2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2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529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2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52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C 0.00903 -0.02222 0.01806 -0.04445 0.03334 -0.05556 C 0.04861 -0.06667 0.06667 -0.06296 0.09167 -0.06667 C 0.11667 -0.07037 0.15278 -0.07593 0.18334 -0.07778 C 0.21389 -0.07963 0.24445 -0.07871 0.275 -0.07778 " pathEditMode="relative" rAng="0" ptsTypes="aaaaA">
                                      <p:cBhvr>
                                        <p:cTn id="34" dur="2000" fill="hold"/>
                                        <p:tgtEl>
                                          <p:spTgt spid="2529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52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5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25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77" grpId="0" animBg="1"/>
      <p:bldP spid="252977" grpId="1" animBg="1"/>
      <p:bldP spid="252978" grpId="0" animBg="1"/>
      <p:bldP spid="25297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1" name="Freeform 3"/>
          <p:cNvSpPr>
            <a:spLocks/>
          </p:cNvSpPr>
          <p:nvPr/>
        </p:nvSpPr>
        <p:spPr bwMode="auto">
          <a:xfrm>
            <a:off x="4572000" y="1628775"/>
            <a:ext cx="4464050" cy="1800225"/>
          </a:xfrm>
          <a:custGeom>
            <a:avLst/>
            <a:gdLst/>
            <a:ahLst/>
            <a:cxnLst>
              <a:cxn ang="0">
                <a:pos x="0" y="1134"/>
              </a:cxn>
              <a:cxn ang="0">
                <a:pos x="152" y="822"/>
              </a:cxn>
              <a:cxn ang="0">
                <a:pos x="477" y="657"/>
              </a:cxn>
              <a:cxn ang="0">
                <a:pos x="1814" y="227"/>
              </a:cxn>
              <a:cxn ang="0">
                <a:pos x="2812" y="0"/>
              </a:cxn>
            </a:cxnLst>
            <a:rect l="0" t="0" r="r" b="b"/>
            <a:pathLst>
              <a:path w="2812" h="1134">
                <a:moveTo>
                  <a:pt x="0" y="1134"/>
                </a:moveTo>
                <a:cubicBezTo>
                  <a:pt x="25" y="1082"/>
                  <a:pt x="73" y="901"/>
                  <a:pt x="152" y="822"/>
                </a:cubicBezTo>
                <a:cubicBezTo>
                  <a:pt x="231" y="743"/>
                  <a:pt x="200" y="756"/>
                  <a:pt x="477" y="657"/>
                </a:cubicBezTo>
                <a:cubicBezTo>
                  <a:pt x="754" y="558"/>
                  <a:pt x="1425" y="336"/>
                  <a:pt x="1814" y="227"/>
                </a:cubicBezTo>
                <a:cubicBezTo>
                  <a:pt x="2203" y="118"/>
                  <a:pt x="2509" y="60"/>
                  <a:pt x="2812" y="0"/>
                </a:cubicBezTo>
              </a:path>
            </a:pathLst>
          </a:custGeom>
          <a:noFill/>
          <a:ln w="28575" cmpd="sng">
            <a:solidFill>
              <a:srgbClr val="6600CC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47812" name="Text Box 4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47813" name="Line 5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14" name="Line 6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15" name="Text Box 7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47816" name="Line 8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17" name="Line 9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18" name="Line 10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19" name="Line 11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20" name="Line 12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21" name="Line 13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22" name="Line 14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23" name="Line 15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24" name="Line 16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25" name="Line 17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26" name="Line 18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27" name="Line 19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28" name="Line 20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29" name="Line 21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30" name="Line 22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31" name="Line 23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32" name="Line 24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33" name="Line 25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34" name="Line 26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35" name="Line 27"/>
          <p:cNvSpPr>
            <a:spLocks noChangeShapeType="1"/>
          </p:cNvSpPr>
          <p:nvPr/>
        </p:nvSpPr>
        <p:spPr bwMode="auto">
          <a:xfrm flipH="1">
            <a:off x="4906963" y="2000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36" name="Line 28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37" name="Line 29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38" name="Line 30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39" name="Line 31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40" name="Line 32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41" name="Line 33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42" name="Line 34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43" name="Line 35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44" name="Line 36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45" name="Line 37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46" name="Line 38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47" name="Line 39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48" name="Line 40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49" name="Line 41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50" name="Line 42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51" name="Line 43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52" name="Line 44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53" name="Line 45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54" name="Line 46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55" name="Line 47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56" name="Line 48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57" name="Line 49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58" name="Line 50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859" name="Text Box 51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imes New Roman" pitchFamily="18" charset="0"/>
              </a:rPr>
              <a:t>   -</a:t>
            </a:r>
            <a:r>
              <a:rPr lang="ru-RU" sz="4800" b="1">
                <a:latin typeface="Times New Roman" pitchFamily="18" charset="0"/>
              </a:rPr>
              <a:t>1  0    1  2</a:t>
            </a:r>
          </a:p>
        </p:txBody>
      </p:sp>
      <p:sp>
        <p:nvSpPr>
          <p:cNvPr id="247861" name="Oval 53"/>
          <p:cNvSpPr>
            <a:spLocks noChangeArrowheads="1"/>
          </p:cNvSpPr>
          <p:nvPr/>
        </p:nvSpPr>
        <p:spPr bwMode="auto">
          <a:xfrm>
            <a:off x="4495800" y="3352800"/>
            <a:ext cx="1397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7870" name="Text Box 62"/>
          <p:cNvSpPr txBox="1">
            <a:spLocks noChangeArrowheads="1"/>
          </p:cNvSpPr>
          <p:nvPr/>
        </p:nvSpPr>
        <p:spPr bwMode="auto">
          <a:xfrm>
            <a:off x="8001000" y="1676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660066"/>
                </a:solidFill>
              </a:rPr>
              <a:t>у = х</a:t>
            </a:r>
            <a:r>
              <a:rPr lang="ru-RU" sz="2400" b="1" baseline="30000">
                <a:solidFill>
                  <a:srgbClr val="660066"/>
                </a:solidFill>
              </a:rPr>
              <a:t>0,5</a:t>
            </a:r>
            <a:endParaRPr lang="ru-RU" sz="2400" b="1">
              <a:solidFill>
                <a:srgbClr val="660066"/>
              </a:solidFill>
            </a:endParaRPr>
          </a:p>
        </p:txBody>
      </p:sp>
      <p:grpSp>
        <p:nvGrpSpPr>
          <p:cNvPr id="247878" name="Group 70"/>
          <p:cNvGrpSpPr>
            <a:grpSpLocks/>
          </p:cNvGrpSpPr>
          <p:nvPr/>
        </p:nvGrpSpPr>
        <p:grpSpPr bwMode="auto">
          <a:xfrm>
            <a:off x="4559300" y="228600"/>
            <a:ext cx="4965700" cy="3213100"/>
            <a:chOff x="2872" y="144"/>
            <a:chExt cx="3128" cy="2024"/>
          </a:xfrm>
        </p:grpSpPr>
        <p:sp>
          <p:nvSpPr>
            <p:cNvPr id="247872" name="Text Box 64"/>
            <p:cNvSpPr txBox="1">
              <a:spLocks noChangeArrowheads="1"/>
            </p:cNvSpPr>
            <p:nvPr/>
          </p:nvSpPr>
          <p:spPr bwMode="auto">
            <a:xfrm>
              <a:off x="4800" y="144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FF0000"/>
                  </a:solidFill>
                </a:rPr>
                <a:t>у = х</a:t>
              </a:r>
              <a:r>
                <a:rPr lang="ru-RU" sz="2400" b="1" baseline="30000">
                  <a:solidFill>
                    <a:srgbClr val="FF0000"/>
                  </a:solidFill>
                </a:rPr>
                <a:t>0,84</a:t>
              </a:r>
              <a:endParaRPr lang="ru-RU" sz="2400" b="1">
                <a:solidFill>
                  <a:srgbClr val="FF0000"/>
                </a:solidFill>
              </a:endParaRPr>
            </a:p>
          </p:txBody>
        </p:sp>
        <p:sp>
          <p:nvSpPr>
            <p:cNvPr id="247875" name="Freeform 67"/>
            <p:cNvSpPr>
              <a:spLocks/>
            </p:cNvSpPr>
            <p:nvPr/>
          </p:nvSpPr>
          <p:spPr bwMode="auto">
            <a:xfrm>
              <a:off x="2872" y="264"/>
              <a:ext cx="2736" cy="1904"/>
            </a:xfrm>
            <a:custGeom>
              <a:avLst/>
              <a:gdLst/>
              <a:ahLst/>
              <a:cxnLst>
                <a:cxn ang="0">
                  <a:pos x="2736" y="0"/>
                </a:cxn>
                <a:cxn ang="0">
                  <a:pos x="1216" y="880"/>
                </a:cxn>
                <a:cxn ang="0">
                  <a:pos x="448" y="1440"/>
                </a:cxn>
                <a:cxn ang="0">
                  <a:pos x="0" y="1904"/>
                </a:cxn>
              </a:cxnLst>
              <a:rect l="0" t="0" r="r" b="b"/>
              <a:pathLst>
                <a:path w="2736" h="1904">
                  <a:moveTo>
                    <a:pt x="2736" y="0"/>
                  </a:moveTo>
                  <a:cubicBezTo>
                    <a:pt x="2483" y="144"/>
                    <a:pt x="1597" y="640"/>
                    <a:pt x="1216" y="880"/>
                  </a:cubicBezTo>
                  <a:cubicBezTo>
                    <a:pt x="835" y="1120"/>
                    <a:pt x="651" y="1269"/>
                    <a:pt x="448" y="1440"/>
                  </a:cubicBezTo>
                  <a:cubicBezTo>
                    <a:pt x="245" y="1611"/>
                    <a:pt x="93" y="1807"/>
                    <a:pt x="0" y="1904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7877" name="Group 69"/>
          <p:cNvGrpSpPr>
            <a:grpSpLocks/>
          </p:cNvGrpSpPr>
          <p:nvPr/>
        </p:nvGrpSpPr>
        <p:grpSpPr bwMode="auto">
          <a:xfrm>
            <a:off x="4559300" y="762000"/>
            <a:ext cx="4584700" cy="2679700"/>
            <a:chOff x="2872" y="480"/>
            <a:chExt cx="2888" cy="1688"/>
          </a:xfrm>
        </p:grpSpPr>
        <p:sp>
          <p:nvSpPr>
            <p:cNvPr id="247874" name="Freeform 66"/>
            <p:cNvSpPr>
              <a:spLocks/>
            </p:cNvSpPr>
            <p:nvPr/>
          </p:nvSpPr>
          <p:spPr bwMode="auto">
            <a:xfrm>
              <a:off x="2872" y="648"/>
              <a:ext cx="2816" cy="1520"/>
            </a:xfrm>
            <a:custGeom>
              <a:avLst/>
              <a:gdLst/>
              <a:ahLst/>
              <a:cxnLst>
                <a:cxn ang="0">
                  <a:pos x="2816" y="0"/>
                </a:cxn>
                <a:cxn ang="0">
                  <a:pos x="1264" y="624"/>
                </a:cxn>
                <a:cxn ang="0">
                  <a:pos x="464" y="1056"/>
                </a:cxn>
                <a:cxn ang="0">
                  <a:pos x="224" y="1216"/>
                </a:cxn>
                <a:cxn ang="0">
                  <a:pos x="0" y="1520"/>
                </a:cxn>
              </a:cxnLst>
              <a:rect l="0" t="0" r="r" b="b"/>
              <a:pathLst>
                <a:path w="2816" h="1520">
                  <a:moveTo>
                    <a:pt x="2816" y="0"/>
                  </a:moveTo>
                  <a:cubicBezTo>
                    <a:pt x="2557" y="104"/>
                    <a:pt x="1656" y="448"/>
                    <a:pt x="1264" y="624"/>
                  </a:cubicBezTo>
                  <a:cubicBezTo>
                    <a:pt x="872" y="800"/>
                    <a:pt x="637" y="957"/>
                    <a:pt x="464" y="1056"/>
                  </a:cubicBezTo>
                  <a:cubicBezTo>
                    <a:pt x="291" y="1155"/>
                    <a:pt x="301" y="1139"/>
                    <a:pt x="224" y="1216"/>
                  </a:cubicBezTo>
                  <a:cubicBezTo>
                    <a:pt x="147" y="1293"/>
                    <a:pt x="47" y="1457"/>
                    <a:pt x="0" y="1520"/>
                  </a:cubicBezTo>
                </a:path>
              </a:pathLst>
            </a:custGeom>
            <a:noFill/>
            <a:ln w="28575" cmpd="sng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876" name="Text Box 68"/>
            <p:cNvSpPr txBox="1">
              <a:spLocks noChangeArrowheads="1"/>
            </p:cNvSpPr>
            <p:nvPr/>
          </p:nvSpPr>
          <p:spPr bwMode="auto">
            <a:xfrm>
              <a:off x="4992" y="480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3399FF"/>
                  </a:solidFill>
                </a:rPr>
                <a:t>у = х</a:t>
              </a:r>
              <a:r>
                <a:rPr lang="ru-RU" sz="2400" b="1" baseline="30000">
                  <a:solidFill>
                    <a:srgbClr val="3399FF"/>
                  </a:solidFill>
                </a:rPr>
                <a:t>0,7</a:t>
              </a:r>
              <a:endParaRPr lang="ru-RU" sz="2400" b="1">
                <a:solidFill>
                  <a:srgbClr val="3399FF"/>
                </a:solidFill>
              </a:endParaRPr>
            </a:p>
          </p:txBody>
        </p:sp>
      </p:grpSp>
      <p:sp>
        <p:nvSpPr>
          <p:cNvPr id="247860" name="Oval 52"/>
          <p:cNvSpPr>
            <a:spLocks noChangeArrowheads="1"/>
          </p:cNvSpPr>
          <p:nvPr/>
        </p:nvSpPr>
        <p:spPr bwMode="auto">
          <a:xfrm>
            <a:off x="5224463" y="2630488"/>
            <a:ext cx="1397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78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78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24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24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animBg="1"/>
      <p:bldP spid="247861" grpId="0" animBg="1"/>
      <p:bldP spid="24786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53957" name="Line 5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58" name="Line 6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53961" name="Line 9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62" name="Line 10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63" name="Line 11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64" name="Line 12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65" name="Line 13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66" name="Line 14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67" name="Line 15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68" name="Line 16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69" name="Line 17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70" name="Line 18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71" name="Line 19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72" name="Line 20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73" name="Line 21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74" name="Line 22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75" name="Line 23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76" name="Line 24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77" name="Line 25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78" name="Line 26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79" name="Line 27"/>
          <p:cNvSpPr>
            <a:spLocks noChangeShapeType="1"/>
          </p:cNvSpPr>
          <p:nvPr/>
        </p:nvSpPr>
        <p:spPr bwMode="auto">
          <a:xfrm flipH="1">
            <a:off x="4906963" y="2000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80" name="Line 28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81" name="Line 29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82" name="Line 30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83" name="Line 31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84" name="Line 32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85" name="Line 33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86" name="Line 34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87" name="Line 35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88" name="Line 36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89" name="Line 37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90" name="Line 38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91" name="Line 39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92" name="Line 40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93" name="Line 41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94" name="Line 42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95" name="Line 43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96" name="Line 44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97" name="Line 45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98" name="Line 46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99" name="Line 47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000" name="Line 48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001" name="Line 49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002" name="Line 50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003" name="Text Box 51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imes New Roman" pitchFamily="18" charset="0"/>
              </a:rPr>
              <a:t>   -</a:t>
            </a:r>
            <a:r>
              <a:rPr lang="ru-RU" sz="4800" b="1">
                <a:latin typeface="Times New Roman" pitchFamily="18" charset="0"/>
              </a:rPr>
              <a:t>1  0    1  2</a:t>
            </a:r>
          </a:p>
        </p:txBody>
      </p:sp>
      <p:grpSp>
        <p:nvGrpSpPr>
          <p:cNvPr id="254020" name="Group 68"/>
          <p:cNvGrpSpPr>
            <a:grpSpLocks/>
          </p:cNvGrpSpPr>
          <p:nvPr/>
        </p:nvGrpSpPr>
        <p:grpSpPr bwMode="auto">
          <a:xfrm>
            <a:off x="4572000" y="-63500"/>
            <a:ext cx="3048000" cy="3492500"/>
            <a:chOff x="2880" y="-40"/>
            <a:chExt cx="1920" cy="2200"/>
          </a:xfrm>
        </p:grpSpPr>
        <p:sp>
          <p:nvSpPr>
            <p:cNvPr id="254005" name="Text Box 53"/>
            <p:cNvSpPr txBox="1">
              <a:spLocks noChangeArrowheads="1"/>
            </p:cNvSpPr>
            <p:nvPr/>
          </p:nvSpPr>
          <p:spPr bwMode="auto">
            <a:xfrm>
              <a:off x="4032" y="336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8000"/>
                  </a:solidFill>
                </a:rPr>
                <a:t>у = х</a:t>
              </a:r>
              <a:r>
                <a:rPr lang="ru-RU" sz="2400" b="1" baseline="30000">
                  <a:solidFill>
                    <a:srgbClr val="008000"/>
                  </a:solidFill>
                </a:rPr>
                <a:t>1,5</a:t>
              </a:r>
              <a:endParaRPr lang="ru-RU" sz="2400" b="1">
                <a:solidFill>
                  <a:srgbClr val="008000"/>
                </a:solidFill>
              </a:endParaRPr>
            </a:p>
          </p:txBody>
        </p:sp>
        <p:sp>
          <p:nvSpPr>
            <p:cNvPr id="254013" name="Freeform 61"/>
            <p:cNvSpPr>
              <a:spLocks/>
            </p:cNvSpPr>
            <p:nvPr/>
          </p:nvSpPr>
          <p:spPr bwMode="auto">
            <a:xfrm>
              <a:off x="2880" y="-40"/>
              <a:ext cx="1408" cy="2200"/>
            </a:xfrm>
            <a:custGeom>
              <a:avLst/>
              <a:gdLst/>
              <a:ahLst/>
              <a:cxnLst>
                <a:cxn ang="0">
                  <a:pos x="0" y="2200"/>
                </a:cxn>
                <a:cxn ang="0">
                  <a:pos x="256" y="2016"/>
                </a:cxn>
                <a:cxn ang="0">
                  <a:pos x="464" y="1736"/>
                </a:cxn>
                <a:cxn ang="0">
                  <a:pos x="960" y="896"/>
                </a:cxn>
                <a:cxn ang="0">
                  <a:pos x="1408" y="0"/>
                </a:cxn>
              </a:cxnLst>
              <a:rect l="0" t="0" r="r" b="b"/>
              <a:pathLst>
                <a:path w="1408" h="2200">
                  <a:moveTo>
                    <a:pt x="0" y="2200"/>
                  </a:moveTo>
                  <a:cubicBezTo>
                    <a:pt x="43" y="2169"/>
                    <a:pt x="179" y="2093"/>
                    <a:pt x="256" y="2016"/>
                  </a:cubicBezTo>
                  <a:cubicBezTo>
                    <a:pt x="333" y="1939"/>
                    <a:pt x="347" y="1923"/>
                    <a:pt x="464" y="1736"/>
                  </a:cubicBezTo>
                  <a:cubicBezTo>
                    <a:pt x="581" y="1549"/>
                    <a:pt x="803" y="1185"/>
                    <a:pt x="960" y="896"/>
                  </a:cubicBezTo>
                  <a:cubicBezTo>
                    <a:pt x="1117" y="607"/>
                    <a:pt x="1315" y="187"/>
                    <a:pt x="1408" y="0"/>
                  </a:cubicBezTo>
                </a:path>
              </a:pathLst>
            </a:custGeom>
            <a:noFill/>
            <a:ln w="28575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4017" name="Group 65"/>
          <p:cNvGrpSpPr>
            <a:grpSpLocks/>
          </p:cNvGrpSpPr>
          <p:nvPr/>
        </p:nvGrpSpPr>
        <p:grpSpPr bwMode="auto">
          <a:xfrm>
            <a:off x="4546600" y="0"/>
            <a:ext cx="2387600" cy="3429000"/>
            <a:chOff x="2864" y="0"/>
            <a:chExt cx="1504" cy="2160"/>
          </a:xfrm>
        </p:grpSpPr>
        <p:sp>
          <p:nvSpPr>
            <p:cNvPr id="253954" name="Freeform 2"/>
            <p:cNvSpPr>
              <a:spLocks/>
            </p:cNvSpPr>
            <p:nvPr/>
          </p:nvSpPr>
          <p:spPr bwMode="auto">
            <a:xfrm>
              <a:off x="2864" y="32"/>
              <a:ext cx="800" cy="2128"/>
            </a:xfrm>
            <a:custGeom>
              <a:avLst/>
              <a:gdLst/>
              <a:ahLst/>
              <a:cxnLst>
                <a:cxn ang="0">
                  <a:pos x="0" y="2128"/>
                </a:cxn>
                <a:cxn ang="0">
                  <a:pos x="304" y="1984"/>
                </a:cxn>
                <a:cxn ang="0">
                  <a:pos x="464" y="1680"/>
                </a:cxn>
                <a:cxn ang="0">
                  <a:pos x="656" y="928"/>
                </a:cxn>
                <a:cxn ang="0">
                  <a:pos x="800" y="0"/>
                </a:cxn>
              </a:cxnLst>
              <a:rect l="0" t="0" r="r" b="b"/>
              <a:pathLst>
                <a:path w="800" h="2128">
                  <a:moveTo>
                    <a:pt x="0" y="2128"/>
                  </a:moveTo>
                  <a:cubicBezTo>
                    <a:pt x="51" y="2101"/>
                    <a:pt x="227" y="2059"/>
                    <a:pt x="304" y="1984"/>
                  </a:cubicBezTo>
                  <a:cubicBezTo>
                    <a:pt x="381" y="1909"/>
                    <a:pt x="405" y="1856"/>
                    <a:pt x="464" y="1680"/>
                  </a:cubicBezTo>
                  <a:cubicBezTo>
                    <a:pt x="523" y="1504"/>
                    <a:pt x="600" y="1208"/>
                    <a:pt x="656" y="928"/>
                  </a:cubicBezTo>
                  <a:cubicBezTo>
                    <a:pt x="712" y="648"/>
                    <a:pt x="770" y="193"/>
                    <a:pt x="800" y="0"/>
                  </a:cubicBezTo>
                </a:path>
              </a:pathLst>
            </a:custGeom>
            <a:noFill/>
            <a:ln w="28575" cmpd="sng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54014" name="Text Box 62"/>
            <p:cNvSpPr txBox="1">
              <a:spLocks noChangeArrowheads="1"/>
            </p:cNvSpPr>
            <p:nvPr/>
          </p:nvSpPr>
          <p:spPr bwMode="auto">
            <a:xfrm>
              <a:off x="3600" y="0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3399FF"/>
                  </a:solidFill>
                </a:rPr>
                <a:t>у = х</a:t>
              </a:r>
              <a:r>
                <a:rPr lang="ru-RU" sz="2400" b="1" baseline="30000">
                  <a:solidFill>
                    <a:srgbClr val="3399FF"/>
                  </a:solidFill>
                </a:rPr>
                <a:t>2,5</a:t>
              </a:r>
              <a:endParaRPr lang="ru-RU" sz="2400" b="1">
                <a:solidFill>
                  <a:srgbClr val="3399FF"/>
                </a:solidFill>
              </a:endParaRPr>
            </a:p>
          </p:txBody>
        </p:sp>
      </p:grpSp>
      <p:grpSp>
        <p:nvGrpSpPr>
          <p:cNvPr id="254018" name="Group 66"/>
          <p:cNvGrpSpPr>
            <a:grpSpLocks/>
          </p:cNvGrpSpPr>
          <p:nvPr/>
        </p:nvGrpSpPr>
        <p:grpSpPr bwMode="auto">
          <a:xfrm>
            <a:off x="4419600" y="0"/>
            <a:ext cx="1219200" cy="3429000"/>
            <a:chOff x="2784" y="0"/>
            <a:chExt cx="768" cy="2160"/>
          </a:xfrm>
        </p:grpSpPr>
        <p:sp>
          <p:nvSpPr>
            <p:cNvPr id="254015" name="Freeform 63"/>
            <p:cNvSpPr>
              <a:spLocks/>
            </p:cNvSpPr>
            <p:nvPr/>
          </p:nvSpPr>
          <p:spPr bwMode="auto">
            <a:xfrm>
              <a:off x="2880" y="0"/>
              <a:ext cx="576" cy="2160"/>
            </a:xfrm>
            <a:custGeom>
              <a:avLst/>
              <a:gdLst/>
              <a:ahLst/>
              <a:cxnLst>
                <a:cxn ang="0">
                  <a:pos x="0" y="2160"/>
                </a:cxn>
                <a:cxn ang="0">
                  <a:pos x="272" y="2096"/>
                </a:cxn>
                <a:cxn ang="0">
                  <a:pos x="400" y="1952"/>
                </a:cxn>
                <a:cxn ang="0">
                  <a:pos x="448" y="1696"/>
                </a:cxn>
                <a:cxn ang="0">
                  <a:pos x="528" y="864"/>
                </a:cxn>
                <a:cxn ang="0">
                  <a:pos x="576" y="0"/>
                </a:cxn>
              </a:cxnLst>
              <a:rect l="0" t="0" r="r" b="b"/>
              <a:pathLst>
                <a:path w="576" h="2160">
                  <a:moveTo>
                    <a:pt x="0" y="2160"/>
                  </a:moveTo>
                  <a:cubicBezTo>
                    <a:pt x="45" y="2149"/>
                    <a:pt x="205" y="2131"/>
                    <a:pt x="272" y="2096"/>
                  </a:cubicBezTo>
                  <a:cubicBezTo>
                    <a:pt x="339" y="2061"/>
                    <a:pt x="371" y="2019"/>
                    <a:pt x="400" y="1952"/>
                  </a:cubicBezTo>
                  <a:cubicBezTo>
                    <a:pt x="429" y="1885"/>
                    <a:pt x="427" y="1877"/>
                    <a:pt x="448" y="1696"/>
                  </a:cubicBezTo>
                  <a:cubicBezTo>
                    <a:pt x="469" y="1515"/>
                    <a:pt x="507" y="1147"/>
                    <a:pt x="528" y="864"/>
                  </a:cubicBezTo>
                  <a:cubicBezTo>
                    <a:pt x="549" y="581"/>
                    <a:pt x="560" y="292"/>
                    <a:pt x="576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4016" name="Text Box 64"/>
            <p:cNvSpPr txBox="1">
              <a:spLocks noChangeArrowheads="1"/>
            </p:cNvSpPr>
            <p:nvPr/>
          </p:nvSpPr>
          <p:spPr bwMode="auto">
            <a:xfrm>
              <a:off x="2784" y="0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FF0000"/>
                  </a:solidFill>
                </a:rPr>
                <a:t>у = х</a:t>
              </a:r>
              <a:r>
                <a:rPr lang="ru-RU" sz="2400" b="1" baseline="30000">
                  <a:solidFill>
                    <a:srgbClr val="FF0000"/>
                  </a:solidFill>
                </a:rPr>
                <a:t>3,1</a:t>
              </a:r>
              <a:endParaRPr lang="ru-RU" sz="2400" b="1">
                <a:solidFill>
                  <a:srgbClr val="FF0000"/>
                </a:solidFill>
              </a:endParaRPr>
            </a:p>
          </p:txBody>
        </p:sp>
      </p:grpSp>
      <p:sp>
        <p:nvSpPr>
          <p:cNvPr id="254012" name="Oval 60"/>
          <p:cNvSpPr>
            <a:spLocks noChangeArrowheads="1"/>
          </p:cNvSpPr>
          <p:nvPr/>
        </p:nvSpPr>
        <p:spPr bwMode="auto">
          <a:xfrm>
            <a:off x="5224463" y="2630488"/>
            <a:ext cx="1397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3960" name="Line 8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004" name="Oval 52"/>
          <p:cNvSpPr>
            <a:spLocks noChangeArrowheads="1"/>
          </p:cNvSpPr>
          <p:nvPr/>
        </p:nvSpPr>
        <p:spPr bwMode="auto">
          <a:xfrm>
            <a:off x="4495800" y="3352800"/>
            <a:ext cx="1397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40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40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25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254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25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012" grpId="0" animBg="1"/>
      <p:bldP spid="25400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Text Box 2"/>
          <p:cNvSpPr txBox="1">
            <a:spLocks noChangeArrowheads="1"/>
          </p:cNvSpPr>
          <p:nvPr/>
        </p:nvSpPr>
        <p:spPr bwMode="auto">
          <a:xfrm>
            <a:off x="235585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0</a:t>
            </a:r>
          </a:p>
        </p:txBody>
      </p:sp>
      <p:sp>
        <p:nvSpPr>
          <p:cNvPr id="254979" name="Text Box 3"/>
          <p:cNvSpPr txBox="1">
            <a:spLocks noChangeArrowheads="1"/>
          </p:cNvSpPr>
          <p:nvPr/>
        </p:nvSpPr>
        <p:spPr bwMode="auto">
          <a:xfrm>
            <a:off x="152400" y="76200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Показатель р – отрицательное действительное </a:t>
            </a:r>
          </a:p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нецелое число</a:t>
            </a:r>
          </a:p>
        </p:txBody>
      </p:sp>
      <p:sp>
        <p:nvSpPr>
          <p:cNvPr id="254980" name="Freeform 4"/>
          <p:cNvSpPr>
            <a:spLocks/>
          </p:cNvSpPr>
          <p:nvPr/>
        </p:nvSpPr>
        <p:spPr bwMode="auto">
          <a:xfrm>
            <a:off x="171450" y="1155700"/>
            <a:ext cx="3175" cy="5035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3172"/>
              </a:cxn>
            </a:cxnLst>
            <a:rect l="0" t="0" r="r" b="b"/>
            <a:pathLst>
              <a:path w="2" h="3172">
                <a:moveTo>
                  <a:pt x="0" y="0"/>
                </a:moveTo>
                <a:lnTo>
                  <a:pt x="2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981" name="Freeform 5"/>
          <p:cNvSpPr>
            <a:spLocks/>
          </p:cNvSpPr>
          <p:nvPr/>
        </p:nvSpPr>
        <p:spPr bwMode="auto">
          <a:xfrm>
            <a:off x="247650" y="3114675"/>
            <a:ext cx="4857750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60" y="2"/>
              </a:cxn>
            </a:cxnLst>
            <a:rect l="0" t="0" r="r" b="b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982" name="Freeform 6"/>
          <p:cNvSpPr>
            <a:spLocks/>
          </p:cNvSpPr>
          <p:nvPr/>
        </p:nvSpPr>
        <p:spPr bwMode="auto">
          <a:xfrm>
            <a:off x="190500" y="6094413"/>
            <a:ext cx="49022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88" y="0"/>
              </a:cxn>
            </a:cxnLst>
            <a:rect l="0" t="0" r="r" b="b"/>
            <a:pathLst>
              <a:path w="3088" h="1">
                <a:moveTo>
                  <a:pt x="0" y="0"/>
                </a:moveTo>
                <a:lnTo>
                  <a:pt x="3088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983" name="Freeform 7"/>
          <p:cNvSpPr>
            <a:spLocks/>
          </p:cNvSpPr>
          <p:nvPr/>
        </p:nvSpPr>
        <p:spPr bwMode="auto">
          <a:xfrm>
            <a:off x="174625" y="5788025"/>
            <a:ext cx="491172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3094" y="0"/>
              </a:cxn>
            </a:cxnLst>
            <a:rect l="0" t="0" r="r" b="b"/>
            <a:pathLst>
              <a:path w="3094" h="2">
                <a:moveTo>
                  <a:pt x="0" y="2"/>
                </a:moveTo>
                <a:lnTo>
                  <a:pt x="3094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984" name="Line 8"/>
          <p:cNvSpPr>
            <a:spLocks noChangeShapeType="1"/>
          </p:cNvSpPr>
          <p:nvPr/>
        </p:nvSpPr>
        <p:spPr bwMode="auto">
          <a:xfrm>
            <a:off x="174625" y="5486400"/>
            <a:ext cx="49688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985" name="Freeform 9"/>
          <p:cNvSpPr>
            <a:spLocks/>
          </p:cNvSpPr>
          <p:nvPr/>
        </p:nvSpPr>
        <p:spPr bwMode="auto">
          <a:xfrm>
            <a:off x="177800" y="5180013"/>
            <a:ext cx="49149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6" y="0"/>
              </a:cxn>
            </a:cxnLst>
            <a:rect l="0" t="0" r="r" b="b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986" name="Freeform 10"/>
          <p:cNvSpPr>
            <a:spLocks/>
          </p:cNvSpPr>
          <p:nvPr/>
        </p:nvSpPr>
        <p:spPr bwMode="auto">
          <a:xfrm>
            <a:off x="171450" y="4875213"/>
            <a:ext cx="49085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2" y="0"/>
              </a:cxn>
            </a:cxnLst>
            <a:rect l="0" t="0" r="r" b="b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987" name="Freeform 11"/>
          <p:cNvSpPr>
            <a:spLocks/>
          </p:cNvSpPr>
          <p:nvPr/>
        </p:nvSpPr>
        <p:spPr bwMode="auto">
          <a:xfrm>
            <a:off x="165100" y="4565650"/>
            <a:ext cx="492125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00" y="0"/>
              </a:cxn>
            </a:cxnLst>
            <a:rect l="0" t="0" r="r" b="b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988" name="Freeform 12"/>
          <p:cNvSpPr>
            <a:spLocks/>
          </p:cNvSpPr>
          <p:nvPr/>
        </p:nvSpPr>
        <p:spPr bwMode="auto">
          <a:xfrm>
            <a:off x="165100" y="4267200"/>
            <a:ext cx="493395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108" y="0"/>
              </a:cxn>
            </a:cxnLst>
            <a:rect l="0" t="0" r="r" b="b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989" name="Freeform 13"/>
          <p:cNvSpPr>
            <a:spLocks/>
          </p:cNvSpPr>
          <p:nvPr/>
        </p:nvSpPr>
        <p:spPr bwMode="auto">
          <a:xfrm>
            <a:off x="139700" y="4000500"/>
            <a:ext cx="50038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52" y="0"/>
              </a:cxn>
            </a:cxnLst>
            <a:rect l="0" t="0" r="r" b="b"/>
            <a:pathLst>
              <a:path w="3152" h="1">
                <a:moveTo>
                  <a:pt x="0" y="0"/>
                </a:moveTo>
                <a:lnTo>
                  <a:pt x="315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990" name="Freeform 14"/>
          <p:cNvSpPr>
            <a:spLocks/>
          </p:cNvSpPr>
          <p:nvPr/>
        </p:nvSpPr>
        <p:spPr bwMode="auto">
          <a:xfrm>
            <a:off x="247650" y="3397250"/>
            <a:ext cx="484505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052" y="0"/>
              </a:cxn>
            </a:cxnLst>
            <a:rect l="0" t="0" r="r" b="b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991" name="Freeform 15"/>
          <p:cNvSpPr>
            <a:spLocks/>
          </p:cNvSpPr>
          <p:nvPr/>
        </p:nvSpPr>
        <p:spPr bwMode="auto">
          <a:xfrm>
            <a:off x="177800" y="2838450"/>
            <a:ext cx="49212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0" y="0"/>
              </a:cxn>
            </a:cxnLst>
            <a:rect l="0" t="0" r="r" b="b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992" name="Freeform 16"/>
          <p:cNvSpPr>
            <a:spLocks/>
          </p:cNvSpPr>
          <p:nvPr/>
        </p:nvSpPr>
        <p:spPr bwMode="auto">
          <a:xfrm>
            <a:off x="158750" y="2559050"/>
            <a:ext cx="494030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993" name="Freeform 17"/>
          <p:cNvSpPr>
            <a:spLocks/>
          </p:cNvSpPr>
          <p:nvPr/>
        </p:nvSpPr>
        <p:spPr bwMode="auto">
          <a:xfrm>
            <a:off x="165100" y="2279650"/>
            <a:ext cx="4933950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8" y="4"/>
              </a:cxn>
            </a:cxnLst>
            <a:rect l="0" t="0" r="r" b="b"/>
            <a:pathLst>
              <a:path w="3108" h="4">
                <a:moveTo>
                  <a:pt x="0" y="0"/>
                </a:moveTo>
                <a:lnTo>
                  <a:pt x="3108" y="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994" name="Freeform 18"/>
          <p:cNvSpPr>
            <a:spLocks/>
          </p:cNvSpPr>
          <p:nvPr/>
        </p:nvSpPr>
        <p:spPr bwMode="auto">
          <a:xfrm>
            <a:off x="158750" y="2006600"/>
            <a:ext cx="494030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995" name="Freeform 19"/>
          <p:cNvSpPr>
            <a:spLocks/>
          </p:cNvSpPr>
          <p:nvPr/>
        </p:nvSpPr>
        <p:spPr bwMode="auto">
          <a:xfrm>
            <a:off x="171450" y="1727200"/>
            <a:ext cx="49276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4" y="0"/>
              </a:cxn>
            </a:cxnLst>
            <a:rect l="0" t="0" r="r" b="b"/>
            <a:pathLst>
              <a:path w="3104" h="1">
                <a:moveTo>
                  <a:pt x="0" y="0"/>
                </a:moveTo>
                <a:lnTo>
                  <a:pt x="3104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996" name="Freeform 20"/>
          <p:cNvSpPr>
            <a:spLocks/>
          </p:cNvSpPr>
          <p:nvPr/>
        </p:nvSpPr>
        <p:spPr bwMode="auto">
          <a:xfrm>
            <a:off x="184150" y="1447800"/>
            <a:ext cx="490855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092" y="0"/>
              </a:cxn>
            </a:cxnLst>
            <a:rect l="0" t="0" r="r" b="b"/>
            <a:pathLst>
              <a:path w="3092" h="8">
                <a:moveTo>
                  <a:pt x="0" y="8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997" name="Freeform 21"/>
          <p:cNvSpPr>
            <a:spLocks/>
          </p:cNvSpPr>
          <p:nvPr/>
        </p:nvSpPr>
        <p:spPr bwMode="auto">
          <a:xfrm>
            <a:off x="196850" y="1155700"/>
            <a:ext cx="4902200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88" y="12"/>
              </a:cxn>
            </a:cxnLst>
            <a:rect l="0" t="0" r="r" b="b"/>
            <a:pathLst>
              <a:path w="3088" h="12">
                <a:moveTo>
                  <a:pt x="0" y="0"/>
                </a:moveTo>
                <a:lnTo>
                  <a:pt x="3088" y="1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998" name="Freeform 22"/>
          <p:cNvSpPr>
            <a:spLocks/>
          </p:cNvSpPr>
          <p:nvPr/>
        </p:nvSpPr>
        <p:spPr bwMode="auto">
          <a:xfrm>
            <a:off x="5099050" y="1181100"/>
            <a:ext cx="1588" cy="4978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36"/>
              </a:cxn>
            </a:cxnLst>
            <a:rect l="0" t="0" r="r" b="b"/>
            <a:pathLst>
              <a:path w="1" h="3136">
                <a:moveTo>
                  <a:pt x="0" y="0"/>
                </a:moveTo>
                <a:lnTo>
                  <a:pt x="0" y="3136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4999" name="Freeform 23"/>
          <p:cNvSpPr>
            <a:spLocks/>
          </p:cNvSpPr>
          <p:nvPr/>
        </p:nvSpPr>
        <p:spPr bwMode="auto">
          <a:xfrm>
            <a:off x="4787900" y="1168400"/>
            <a:ext cx="6350" cy="50355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72"/>
              </a:cxn>
            </a:cxnLst>
            <a:rect l="0" t="0" r="r" b="b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5000" name="Freeform 24"/>
          <p:cNvSpPr>
            <a:spLocks/>
          </p:cNvSpPr>
          <p:nvPr/>
        </p:nvSpPr>
        <p:spPr bwMode="auto">
          <a:xfrm>
            <a:off x="4476750" y="1168400"/>
            <a:ext cx="6350" cy="50292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8"/>
              </a:cxn>
            </a:cxnLst>
            <a:rect l="0" t="0" r="r" b="b"/>
            <a:pathLst>
              <a:path w="4" h="3168">
                <a:moveTo>
                  <a:pt x="4" y="0"/>
                </a:moveTo>
                <a:lnTo>
                  <a:pt x="0" y="3168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5001" name="Freeform 25"/>
          <p:cNvSpPr>
            <a:spLocks/>
          </p:cNvSpPr>
          <p:nvPr/>
        </p:nvSpPr>
        <p:spPr bwMode="auto">
          <a:xfrm>
            <a:off x="4171950" y="1168400"/>
            <a:ext cx="1588" cy="5016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60"/>
              </a:cxn>
            </a:cxnLst>
            <a:rect l="0" t="0" r="r" b="b"/>
            <a:pathLst>
              <a:path w="1" h="3160">
                <a:moveTo>
                  <a:pt x="0" y="0"/>
                </a:moveTo>
                <a:lnTo>
                  <a:pt x="0" y="316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5002" name="Freeform 26"/>
          <p:cNvSpPr>
            <a:spLocks/>
          </p:cNvSpPr>
          <p:nvPr/>
        </p:nvSpPr>
        <p:spPr bwMode="auto">
          <a:xfrm>
            <a:off x="3860800" y="1162050"/>
            <a:ext cx="6350" cy="50355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72"/>
              </a:cxn>
            </a:cxnLst>
            <a:rect l="0" t="0" r="r" b="b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5003" name="Freeform 27"/>
          <p:cNvSpPr>
            <a:spLocks/>
          </p:cNvSpPr>
          <p:nvPr/>
        </p:nvSpPr>
        <p:spPr bwMode="auto">
          <a:xfrm>
            <a:off x="3536950" y="1155700"/>
            <a:ext cx="22225" cy="5065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" y="3191"/>
              </a:cxn>
            </a:cxnLst>
            <a:rect l="0" t="0" r="r" b="b"/>
            <a:pathLst>
              <a:path w="14" h="3191">
                <a:moveTo>
                  <a:pt x="0" y="0"/>
                </a:moveTo>
                <a:lnTo>
                  <a:pt x="14" y="3191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5004" name="Freeform 28"/>
          <p:cNvSpPr>
            <a:spLocks/>
          </p:cNvSpPr>
          <p:nvPr/>
        </p:nvSpPr>
        <p:spPr bwMode="auto">
          <a:xfrm>
            <a:off x="3244850" y="1181100"/>
            <a:ext cx="6350" cy="50165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0"/>
              </a:cxn>
            </a:cxnLst>
            <a:rect l="0" t="0" r="r" b="b"/>
            <a:pathLst>
              <a:path w="4" h="3160">
                <a:moveTo>
                  <a:pt x="4" y="0"/>
                </a:moveTo>
                <a:lnTo>
                  <a:pt x="0" y="316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5005" name="Freeform 29"/>
          <p:cNvSpPr>
            <a:spLocks/>
          </p:cNvSpPr>
          <p:nvPr/>
        </p:nvSpPr>
        <p:spPr bwMode="auto">
          <a:xfrm>
            <a:off x="2940050" y="1181100"/>
            <a:ext cx="1588" cy="5003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52"/>
              </a:cxn>
            </a:cxnLst>
            <a:rect l="0" t="0" r="r" b="b"/>
            <a:pathLst>
              <a:path w="1" h="3152">
                <a:moveTo>
                  <a:pt x="0" y="0"/>
                </a:moveTo>
                <a:lnTo>
                  <a:pt x="0" y="315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5006" name="Freeform 30"/>
          <p:cNvSpPr>
            <a:spLocks/>
          </p:cNvSpPr>
          <p:nvPr/>
        </p:nvSpPr>
        <p:spPr bwMode="auto">
          <a:xfrm>
            <a:off x="2317750" y="1143000"/>
            <a:ext cx="17463" cy="5078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3199"/>
              </a:cxn>
            </a:cxnLst>
            <a:rect l="0" t="0" r="r" b="b"/>
            <a:pathLst>
              <a:path w="11" h="3199">
                <a:moveTo>
                  <a:pt x="0" y="0"/>
                </a:moveTo>
                <a:lnTo>
                  <a:pt x="11" y="3199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5007" name="Freeform 31"/>
          <p:cNvSpPr>
            <a:spLocks/>
          </p:cNvSpPr>
          <p:nvPr/>
        </p:nvSpPr>
        <p:spPr bwMode="auto">
          <a:xfrm>
            <a:off x="2012950" y="1168400"/>
            <a:ext cx="1588" cy="5035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72"/>
              </a:cxn>
            </a:cxnLst>
            <a:rect l="0" t="0" r="r" b="b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5008" name="Freeform 32"/>
          <p:cNvSpPr>
            <a:spLocks/>
          </p:cNvSpPr>
          <p:nvPr/>
        </p:nvSpPr>
        <p:spPr bwMode="auto">
          <a:xfrm>
            <a:off x="1708150" y="1174750"/>
            <a:ext cx="6350" cy="50228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4"/>
              </a:cxn>
            </a:cxnLst>
            <a:rect l="0" t="0" r="r" b="b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5009" name="Freeform 33"/>
          <p:cNvSpPr>
            <a:spLocks/>
          </p:cNvSpPr>
          <p:nvPr/>
        </p:nvSpPr>
        <p:spPr bwMode="auto">
          <a:xfrm>
            <a:off x="1390650" y="1168400"/>
            <a:ext cx="12700" cy="5022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3164"/>
              </a:cxn>
            </a:cxnLst>
            <a:rect l="0" t="0" r="r" b="b"/>
            <a:pathLst>
              <a:path w="8" h="3164">
                <a:moveTo>
                  <a:pt x="0" y="0"/>
                </a:moveTo>
                <a:lnTo>
                  <a:pt x="8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5010" name="Freeform 34"/>
          <p:cNvSpPr>
            <a:spLocks/>
          </p:cNvSpPr>
          <p:nvPr/>
        </p:nvSpPr>
        <p:spPr bwMode="auto">
          <a:xfrm>
            <a:off x="1092200" y="1168400"/>
            <a:ext cx="6350" cy="50228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4"/>
              </a:cxn>
            </a:cxnLst>
            <a:rect l="0" t="0" r="r" b="b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5011" name="Freeform 35"/>
          <p:cNvSpPr>
            <a:spLocks/>
          </p:cNvSpPr>
          <p:nvPr/>
        </p:nvSpPr>
        <p:spPr bwMode="auto">
          <a:xfrm>
            <a:off x="787400" y="1168400"/>
            <a:ext cx="1588" cy="5035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72"/>
              </a:cxn>
            </a:cxnLst>
            <a:rect l="0" t="0" r="r" b="b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5012" name="Freeform 36"/>
          <p:cNvSpPr>
            <a:spLocks/>
          </p:cNvSpPr>
          <p:nvPr/>
        </p:nvSpPr>
        <p:spPr bwMode="auto">
          <a:xfrm>
            <a:off x="476250" y="1168400"/>
            <a:ext cx="1588" cy="5022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64"/>
              </a:cxn>
            </a:cxnLst>
            <a:rect l="0" t="0" r="r" b="b"/>
            <a:pathLst>
              <a:path w="1" h="3164">
                <a:moveTo>
                  <a:pt x="0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5013" name="Freeform 37"/>
          <p:cNvSpPr>
            <a:spLocks/>
          </p:cNvSpPr>
          <p:nvPr/>
        </p:nvSpPr>
        <p:spPr bwMode="auto">
          <a:xfrm>
            <a:off x="101600" y="3695700"/>
            <a:ext cx="50800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00" y="0"/>
              </a:cxn>
            </a:cxnLst>
            <a:rect l="0" t="0" r="r" b="b"/>
            <a:pathLst>
              <a:path w="3200" h="1">
                <a:moveTo>
                  <a:pt x="0" y="0"/>
                </a:moveTo>
                <a:lnTo>
                  <a:pt x="320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5014" name="Line 38"/>
          <p:cNvSpPr>
            <a:spLocks noChangeShapeType="1"/>
          </p:cNvSpPr>
          <p:nvPr/>
        </p:nvSpPr>
        <p:spPr bwMode="auto">
          <a:xfrm flipV="1">
            <a:off x="2643188" y="1146175"/>
            <a:ext cx="0" cy="5040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5015" name="Text Box 39"/>
          <p:cNvSpPr txBox="1">
            <a:spLocks noChangeArrowheads="1"/>
          </p:cNvSpPr>
          <p:nvPr/>
        </p:nvSpPr>
        <p:spPr bwMode="auto">
          <a:xfrm>
            <a:off x="2859088" y="3665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55016" name="Text Box 40"/>
          <p:cNvSpPr txBox="1">
            <a:spLocks noChangeArrowheads="1"/>
          </p:cNvSpPr>
          <p:nvPr/>
        </p:nvSpPr>
        <p:spPr bwMode="auto">
          <a:xfrm>
            <a:off x="281940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1</a:t>
            </a:r>
          </a:p>
        </p:txBody>
      </p:sp>
      <p:sp>
        <p:nvSpPr>
          <p:cNvPr id="255017" name="Text Box 41"/>
          <p:cNvSpPr txBox="1">
            <a:spLocks noChangeArrowheads="1"/>
          </p:cNvSpPr>
          <p:nvPr/>
        </p:nvSpPr>
        <p:spPr bwMode="auto">
          <a:xfrm>
            <a:off x="4800600" y="35956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х</a:t>
            </a:r>
          </a:p>
        </p:txBody>
      </p:sp>
      <p:sp>
        <p:nvSpPr>
          <p:cNvPr id="255018" name="Text Box 42"/>
          <p:cNvSpPr txBox="1">
            <a:spLocks noChangeArrowheads="1"/>
          </p:cNvSpPr>
          <p:nvPr/>
        </p:nvSpPr>
        <p:spPr bwMode="auto">
          <a:xfrm>
            <a:off x="2209800" y="99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у</a:t>
            </a:r>
          </a:p>
        </p:txBody>
      </p:sp>
      <p:graphicFrame>
        <p:nvGraphicFramePr>
          <p:cNvPr id="255019" name="Object 43"/>
          <p:cNvGraphicFramePr>
            <a:graphicFrameLocks noChangeAspect="1"/>
          </p:cNvGraphicFramePr>
          <p:nvPr/>
        </p:nvGraphicFramePr>
        <p:xfrm>
          <a:off x="5370513" y="1219200"/>
          <a:ext cx="2136775" cy="588963"/>
        </p:xfrm>
        <a:graphic>
          <a:graphicData uri="http://schemas.openxmlformats.org/presentationml/2006/ole">
            <p:oleObj spid="_x0000_s255019" name="Формула" r:id="rId3" imgW="736560" imgH="203040" progId="Equation.3">
              <p:embed/>
            </p:oleObj>
          </a:graphicData>
        </a:graphic>
      </p:graphicFrame>
      <p:sp>
        <p:nvSpPr>
          <p:cNvPr id="255020" name="Text Box 44"/>
          <p:cNvSpPr txBox="1">
            <a:spLocks noChangeArrowheads="1"/>
          </p:cNvSpPr>
          <p:nvPr/>
        </p:nvSpPr>
        <p:spPr bwMode="auto">
          <a:xfrm>
            <a:off x="2819400" y="6858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у = х</a:t>
            </a:r>
            <a:r>
              <a:rPr lang="ru-RU" sz="2400" b="1" baseline="30000"/>
              <a:t>-1,3</a:t>
            </a:r>
            <a:r>
              <a:rPr lang="ru-RU" sz="2400" b="1"/>
              <a:t>,</a:t>
            </a:r>
            <a:r>
              <a:rPr lang="ru-RU" sz="2400" b="1" baseline="30000"/>
              <a:t>       </a:t>
            </a:r>
            <a:r>
              <a:rPr lang="ru-RU" sz="2400" b="1"/>
              <a:t>у = х</a:t>
            </a:r>
            <a:r>
              <a:rPr lang="ru-RU" sz="2400" b="1" baseline="30000"/>
              <a:t>-0,7</a:t>
            </a:r>
            <a:r>
              <a:rPr lang="ru-RU" sz="2400" b="1"/>
              <a:t>,   у = х</a:t>
            </a:r>
            <a:r>
              <a:rPr lang="ru-RU" sz="2400" b="1" baseline="30000"/>
              <a:t>-2,12</a:t>
            </a:r>
            <a:r>
              <a:rPr lang="ru-RU" sz="2400" b="1"/>
              <a:t>,                …                     </a:t>
            </a:r>
          </a:p>
        </p:txBody>
      </p:sp>
      <p:graphicFrame>
        <p:nvGraphicFramePr>
          <p:cNvPr id="255021" name="Object 45"/>
          <p:cNvGraphicFramePr>
            <a:graphicFrameLocks noChangeAspect="1"/>
          </p:cNvGraphicFramePr>
          <p:nvPr/>
        </p:nvGraphicFramePr>
        <p:xfrm>
          <a:off x="5453063" y="2133600"/>
          <a:ext cx="2319337" cy="588963"/>
        </p:xfrm>
        <a:graphic>
          <a:graphicData uri="http://schemas.openxmlformats.org/presentationml/2006/ole">
            <p:oleObj spid="_x0000_s255021" name="Формула" r:id="rId4" imgW="799920" imgH="203040" progId="Equation.3">
              <p:embed/>
            </p:oleObj>
          </a:graphicData>
        </a:graphic>
      </p:graphicFrame>
      <p:sp>
        <p:nvSpPr>
          <p:cNvPr id="255022" name="Freeform 46"/>
          <p:cNvSpPr>
            <a:spLocks/>
          </p:cNvSpPr>
          <p:nvPr/>
        </p:nvSpPr>
        <p:spPr bwMode="auto">
          <a:xfrm>
            <a:off x="2628900" y="3695700"/>
            <a:ext cx="232410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0" y="8"/>
              </a:cxn>
              <a:cxn ang="0">
                <a:pos x="1464" y="0"/>
              </a:cxn>
            </a:cxnLst>
            <a:rect l="0" t="0" r="r" b="b"/>
            <a:pathLst>
              <a:path w="1464" h="8">
                <a:moveTo>
                  <a:pt x="0" y="8"/>
                </a:moveTo>
                <a:lnTo>
                  <a:pt x="0" y="8"/>
                </a:lnTo>
                <a:lnTo>
                  <a:pt x="1464" y="0"/>
                </a:lnTo>
              </a:path>
            </a:pathLst>
          </a:custGeom>
          <a:noFill/>
          <a:ln w="38100" cmpd="sng">
            <a:solidFill>
              <a:srgbClr val="33CC33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5023" name="Freeform 47"/>
          <p:cNvSpPr>
            <a:spLocks/>
          </p:cNvSpPr>
          <p:nvPr/>
        </p:nvSpPr>
        <p:spPr bwMode="auto">
          <a:xfrm>
            <a:off x="2628900" y="1358900"/>
            <a:ext cx="12700" cy="2324100"/>
          </a:xfrm>
          <a:custGeom>
            <a:avLst/>
            <a:gdLst/>
            <a:ahLst/>
            <a:cxnLst>
              <a:cxn ang="0">
                <a:pos x="0" y="1464"/>
              </a:cxn>
              <a:cxn ang="0">
                <a:pos x="8" y="0"/>
              </a:cxn>
            </a:cxnLst>
            <a:rect l="0" t="0" r="r" b="b"/>
            <a:pathLst>
              <a:path w="8" h="1464">
                <a:moveTo>
                  <a:pt x="0" y="1464"/>
                </a:moveTo>
                <a:lnTo>
                  <a:pt x="8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55024" name="Group 48"/>
          <p:cNvGrpSpPr>
            <a:grpSpLocks/>
          </p:cNvGrpSpPr>
          <p:nvPr/>
        </p:nvGrpSpPr>
        <p:grpSpPr bwMode="auto">
          <a:xfrm>
            <a:off x="5181600" y="2971800"/>
            <a:ext cx="3962400" cy="1066800"/>
            <a:chOff x="3264" y="2496"/>
            <a:chExt cx="2256" cy="672"/>
          </a:xfrm>
        </p:grpSpPr>
        <p:sp>
          <p:nvSpPr>
            <p:cNvPr id="255025" name="Text Box 49"/>
            <p:cNvSpPr txBox="1">
              <a:spLocks noChangeArrowheads="1"/>
            </p:cNvSpPr>
            <p:nvPr/>
          </p:nvSpPr>
          <p:spPr bwMode="auto">
            <a:xfrm>
              <a:off x="3264" y="2496"/>
              <a:ext cx="2256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/>
                <a:t>Функция убывает на </a:t>
              </a:r>
            </a:p>
            <a:p>
              <a:endParaRPr lang="ru-RU" sz="1200" b="1"/>
            </a:p>
            <a:p>
              <a:r>
                <a:rPr lang="ru-RU" sz="2400" b="1"/>
                <a:t>промежутке </a:t>
              </a:r>
            </a:p>
          </p:txBody>
        </p:sp>
        <p:graphicFrame>
          <p:nvGraphicFramePr>
            <p:cNvPr id="255026" name="Object 50"/>
            <p:cNvGraphicFramePr>
              <a:graphicFrameLocks noChangeAspect="1"/>
            </p:cNvGraphicFramePr>
            <p:nvPr/>
          </p:nvGraphicFramePr>
          <p:xfrm>
            <a:off x="4560" y="2784"/>
            <a:ext cx="864" cy="384"/>
          </p:xfrm>
          <a:graphic>
            <a:graphicData uri="http://schemas.openxmlformats.org/presentationml/2006/ole">
              <p:oleObj spid="_x0000_s255026" name="Формула" r:id="rId5" imgW="457200" imgH="203040" progId="Equation.3">
                <p:embed/>
              </p:oleObj>
            </a:graphicData>
          </a:graphic>
        </p:graphicFrame>
      </p:grpSp>
      <p:grpSp>
        <p:nvGrpSpPr>
          <p:cNvPr id="255031" name="Group 55"/>
          <p:cNvGrpSpPr>
            <a:grpSpLocks/>
          </p:cNvGrpSpPr>
          <p:nvPr/>
        </p:nvGrpSpPr>
        <p:grpSpPr bwMode="auto">
          <a:xfrm rot="25803992">
            <a:off x="3141663" y="-17463"/>
            <a:ext cx="723900" cy="1825625"/>
            <a:chOff x="3797" y="754"/>
            <a:chExt cx="852" cy="1931"/>
          </a:xfrm>
        </p:grpSpPr>
        <p:sp>
          <p:nvSpPr>
            <p:cNvPr id="255032" name="Freeform 56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5033" name="Freeform 57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5034" name="Freeform 58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5035" name="Freeform 59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55037" name="Object 61"/>
          <p:cNvGraphicFramePr>
            <a:graphicFrameLocks noChangeAspect="1"/>
          </p:cNvGraphicFramePr>
          <p:nvPr/>
        </p:nvGraphicFramePr>
        <p:xfrm>
          <a:off x="7105650" y="228600"/>
          <a:ext cx="1276350" cy="874713"/>
        </p:xfrm>
        <a:graphic>
          <a:graphicData uri="http://schemas.openxmlformats.org/presentationml/2006/ole">
            <p:oleObj spid="_x0000_s255037" name="Формула" r:id="rId6" imgW="482400" imgH="330120" progId="Equation.3">
              <p:embed/>
            </p:oleObj>
          </a:graphicData>
        </a:graphic>
      </p:graphicFrame>
      <p:sp>
        <p:nvSpPr>
          <p:cNvPr id="255044" name="Freeform 68"/>
          <p:cNvSpPr>
            <a:spLocks/>
          </p:cNvSpPr>
          <p:nvPr/>
        </p:nvSpPr>
        <p:spPr bwMode="auto">
          <a:xfrm>
            <a:off x="2717800" y="1485900"/>
            <a:ext cx="1549400" cy="203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736"/>
              </a:cxn>
              <a:cxn ang="0">
                <a:pos x="64" y="1024"/>
              </a:cxn>
              <a:cxn ang="0">
                <a:pos x="144" y="1200"/>
              </a:cxn>
              <a:cxn ang="0">
                <a:pos x="464" y="1264"/>
              </a:cxn>
              <a:cxn ang="0">
                <a:pos x="976" y="1280"/>
              </a:cxn>
            </a:cxnLst>
            <a:rect l="0" t="0" r="r" b="b"/>
            <a:pathLst>
              <a:path w="976" h="1280">
                <a:moveTo>
                  <a:pt x="0" y="0"/>
                </a:moveTo>
                <a:cubicBezTo>
                  <a:pt x="3" y="123"/>
                  <a:pt x="21" y="565"/>
                  <a:pt x="32" y="736"/>
                </a:cubicBezTo>
                <a:cubicBezTo>
                  <a:pt x="43" y="907"/>
                  <a:pt x="45" y="947"/>
                  <a:pt x="64" y="1024"/>
                </a:cubicBezTo>
                <a:cubicBezTo>
                  <a:pt x="83" y="1101"/>
                  <a:pt x="77" y="1160"/>
                  <a:pt x="144" y="1200"/>
                </a:cubicBezTo>
                <a:cubicBezTo>
                  <a:pt x="211" y="1240"/>
                  <a:pt x="325" y="1251"/>
                  <a:pt x="464" y="1264"/>
                </a:cubicBezTo>
                <a:cubicBezTo>
                  <a:pt x="603" y="1277"/>
                  <a:pt x="869" y="1277"/>
                  <a:pt x="976" y="128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5043" name="Oval 67"/>
          <p:cNvSpPr>
            <a:spLocks noChangeArrowheads="1"/>
          </p:cNvSpPr>
          <p:nvPr/>
        </p:nvSpPr>
        <p:spPr bwMode="auto">
          <a:xfrm>
            <a:off x="28956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5045" name="Oval 69"/>
          <p:cNvSpPr>
            <a:spLocks noChangeArrowheads="1"/>
          </p:cNvSpPr>
          <p:nvPr/>
        </p:nvSpPr>
        <p:spPr bwMode="auto">
          <a:xfrm>
            <a:off x="2590800" y="36576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5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5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550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5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55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5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C 0.00208 0.06204 0.00417 0.12408 0.00833 0.16667 C 0.0125 0.20926 0.01389 0.23704 0.025 0.25556 C 0.03611 0.27408 0.05278 0.27408 0.075 0.27778 C 0.09722 0.28148 0.12639 0.27778 0.15833 0.27778 C 0.19028 0.27778 0.22847 0.27778 0.26667 0.27778 " pathEditMode="relative" rAng="0" ptsTypes="aaaaaA">
                                      <p:cBhvr>
                                        <p:cTn id="36" dur="2000" fill="hold"/>
                                        <p:tgtEl>
                                          <p:spTgt spid="255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55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55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022" grpId="0" animBg="1"/>
      <p:bldP spid="255022" grpId="1" animBg="1"/>
      <p:bldP spid="255023" grpId="0" animBg="1"/>
      <p:bldP spid="25502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Text Box 3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48836" name="Line 4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37" name="Line 5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48839" name="Line 7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40" name="Line 8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41" name="Line 9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42" name="Line 10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43" name="Line 11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44" name="Line 12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45" name="Line 13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46" name="Line 14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47" name="Line 15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48" name="Line 16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49" name="Line 17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50" name="Line 18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51" name="Line 19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52" name="Line 20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53" name="Line 21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54" name="Line 22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55" name="Line 23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56" name="Line 24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57" name="Line 25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58" name="Line 26"/>
          <p:cNvSpPr>
            <a:spLocks noChangeShapeType="1"/>
          </p:cNvSpPr>
          <p:nvPr/>
        </p:nvSpPr>
        <p:spPr bwMode="auto">
          <a:xfrm flipH="1">
            <a:off x="4906963" y="2000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59" name="Line 27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60" name="Line 28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61" name="Line 29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62" name="Line 30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63" name="Line 31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64" name="Line 32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65" name="Line 33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66" name="Line 34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67" name="Line 35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68" name="Line 36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69" name="Line 37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70" name="Line 38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71" name="Line 39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72" name="Line 40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73" name="Line 41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74" name="Line 42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75" name="Line 43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76" name="Line 44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77" name="Line 45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78" name="Line 46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79" name="Line 47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80" name="Line 48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81" name="Line 49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8882" name="Text Box 50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imes New Roman" pitchFamily="18" charset="0"/>
              </a:rPr>
              <a:t>   -</a:t>
            </a:r>
            <a:r>
              <a:rPr lang="ru-RU" sz="4800" b="1">
                <a:latin typeface="Times New Roman" pitchFamily="18" charset="0"/>
              </a:rPr>
              <a:t>1  0    1  2</a:t>
            </a:r>
          </a:p>
        </p:txBody>
      </p:sp>
      <p:graphicFrame>
        <p:nvGraphicFramePr>
          <p:cNvPr id="248886" name="Rectangle 5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48886" name="Формула" r:id="rId3" imgW="0" imgH="0" progId="Equation.3">
              <p:embed/>
            </p:oleObj>
          </a:graphicData>
        </a:graphic>
      </p:graphicFrame>
      <p:grpSp>
        <p:nvGrpSpPr>
          <p:cNvPr id="248897" name="Group 65"/>
          <p:cNvGrpSpPr>
            <a:grpSpLocks/>
          </p:cNvGrpSpPr>
          <p:nvPr/>
        </p:nvGrpSpPr>
        <p:grpSpPr bwMode="auto">
          <a:xfrm>
            <a:off x="3429000" y="-165100"/>
            <a:ext cx="3619500" cy="3454400"/>
            <a:chOff x="2160" y="-104"/>
            <a:chExt cx="2280" cy="2176"/>
          </a:xfrm>
        </p:grpSpPr>
        <p:sp>
          <p:nvSpPr>
            <p:cNvPr id="248834" name="Freeform 2"/>
            <p:cNvSpPr>
              <a:spLocks/>
            </p:cNvSpPr>
            <p:nvPr/>
          </p:nvSpPr>
          <p:spPr bwMode="auto">
            <a:xfrm>
              <a:off x="3080" y="-104"/>
              <a:ext cx="1360" cy="21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1248"/>
                </a:cxn>
                <a:cxn ang="0">
                  <a:pos x="247" y="1802"/>
                </a:cxn>
                <a:cxn ang="0">
                  <a:pos x="640" y="2064"/>
                </a:cxn>
                <a:cxn ang="0">
                  <a:pos x="1360" y="2176"/>
                </a:cxn>
              </a:cxnLst>
              <a:rect l="0" t="0" r="r" b="b"/>
              <a:pathLst>
                <a:path w="1360" h="2176">
                  <a:moveTo>
                    <a:pt x="0" y="0"/>
                  </a:moveTo>
                  <a:cubicBezTo>
                    <a:pt x="13" y="208"/>
                    <a:pt x="55" y="948"/>
                    <a:pt x="96" y="1248"/>
                  </a:cubicBezTo>
                  <a:cubicBezTo>
                    <a:pt x="137" y="1548"/>
                    <a:pt x="156" y="1666"/>
                    <a:pt x="247" y="1802"/>
                  </a:cubicBezTo>
                  <a:cubicBezTo>
                    <a:pt x="338" y="1938"/>
                    <a:pt x="455" y="2002"/>
                    <a:pt x="640" y="2064"/>
                  </a:cubicBezTo>
                  <a:cubicBezTo>
                    <a:pt x="825" y="2126"/>
                    <a:pt x="1210" y="2153"/>
                    <a:pt x="1360" y="2176"/>
                  </a:cubicBezTo>
                </a:path>
              </a:pathLst>
            </a:custGeom>
            <a:noFill/>
            <a:ln w="28575" cmpd="sng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48889" name="Text Box 57"/>
            <p:cNvSpPr txBox="1">
              <a:spLocks noChangeArrowheads="1"/>
            </p:cNvSpPr>
            <p:nvPr/>
          </p:nvSpPr>
          <p:spPr bwMode="auto">
            <a:xfrm>
              <a:off x="2160" y="576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660066"/>
                  </a:solidFill>
                </a:rPr>
                <a:t>у = х</a:t>
              </a:r>
              <a:r>
                <a:rPr lang="ru-RU" sz="2400" b="1" baseline="30000">
                  <a:solidFill>
                    <a:srgbClr val="660066"/>
                  </a:solidFill>
                </a:rPr>
                <a:t>-1,3</a:t>
              </a:r>
              <a:endParaRPr lang="ru-RU" sz="2400" b="1">
                <a:solidFill>
                  <a:srgbClr val="660066"/>
                </a:solidFill>
              </a:endParaRPr>
            </a:p>
          </p:txBody>
        </p:sp>
      </p:grpSp>
      <p:grpSp>
        <p:nvGrpSpPr>
          <p:cNvPr id="248896" name="Group 64"/>
          <p:cNvGrpSpPr>
            <a:grpSpLocks/>
          </p:cNvGrpSpPr>
          <p:nvPr/>
        </p:nvGrpSpPr>
        <p:grpSpPr bwMode="auto">
          <a:xfrm>
            <a:off x="3276600" y="520700"/>
            <a:ext cx="4114800" cy="2311400"/>
            <a:chOff x="2064" y="328"/>
            <a:chExt cx="2592" cy="1456"/>
          </a:xfrm>
        </p:grpSpPr>
        <p:sp>
          <p:nvSpPr>
            <p:cNvPr id="248890" name="Freeform 58"/>
            <p:cNvSpPr>
              <a:spLocks/>
            </p:cNvSpPr>
            <p:nvPr/>
          </p:nvSpPr>
          <p:spPr bwMode="auto">
            <a:xfrm>
              <a:off x="2920" y="328"/>
              <a:ext cx="1736" cy="14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720"/>
                </a:cxn>
                <a:cxn ang="0">
                  <a:pos x="160" y="1216"/>
                </a:cxn>
                <a:cxn ang="0">
                  <a:pos x="440" y="1400"/>
                </a:cxn>
                <a:cxn ang="0">
                  <a:pos x="1208" y="1448"/>
                </a:cxn>
                <a:cxn ang="0">
                  <a:pos x="1736" y="1448"/>
                </a:cxn>
              </a:cxnLst>
              <a:rect l="0" t="0" r="r" b="b"/>
              <a:pathLst>
                <a:path w="1736" h="1456">
                  <a:moveTo>
                    <a:pt x="0" y="0"/>
                  </a:moveTo>
                  <a:cubicBezTo>
                    <a:pt x="8" y="117"/>
                    <a:pt x="21" y="517"/>
                    <a:pt x="48" y="720"/>
                  </a:cubicBezTo>
                  <a:cubicBezTo>
                    <a:pt x="75" y="923"/>
                    <a:pt x="95" y="1103"/>
                    <a:pt x="160" y="1216"/>
                  </a:cubicBezTo>
                  <a:cubicBezTo>
                    <a:pt x="225" y="1329"/>
                    <a:pt x="265" y="1361"/>
                    <a:pt x="440" y="1400"/>
                  </a:cubicBezTo>
                  <a:cubicBezTo>
                    <a:pt x="615" y="1439"/>
                    <a:pt x="992" y="1440"/>
                    <a:pt x="1208" y="1448"/>
                  </a:cubicBezTo>
                  <a:cubicBezTo>
                    <a:pt x="1424" y="1456"/>
                    <a:pt x="1580" y="1452"/>
                    <a:pt x="1736" y="1448"/>
                  </a:cubicBezTo>
                </a:path>
              </a:pathLst>
            </a:custGeom>
            <a:noFill/>
            <a:ln w="28575" cmpd="sng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8891" name="Text Box 59"/>
            <p:cNvSpPr txBox="1">
              <a:spLocks noChangeArrowheads="1"/>
            </p:cNvSpPr>
            <p:nvPr/>
          </p:nvSpPr>
          <p:spPr bwMode="auto">
            <a:xfrm>
              <a:off x="2064" y="960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3399FF"/>
                  </a:solidFill>
                </a:rPr>
                <a:t>у = х</a:t>
              </a:r>
              <a:r>
                <a:rPr lang="ru-RU" sz="2400" b="1" baseline="30000">
                  <a:solidFill>
                    <a:srgbClr val="3399FF"/>
                  </a:solidFill>
                </a:rPr>
                <a:t>-0,3</a:t>
              </a:r>
              <a:endParaRPr lang="ru-RU" sz="2400" b="1">
                <a:solidFill>
                  <a:srgbClr val="3399FF"/>
                </a:solidFill>
              </a:endParaRPr>
            </a:p>
          </p:txBody>
        </p:sp>
      </p:grpSp>
      <p:grpSp>
        <p:nvGrpSpPr>
          <p:cNvPr id="248898" name="Group 66"/>
          <p:cNvGrpSpPr>
            <a:grpSpLocks/>
          </p:cNvGrpSpPr>
          <p:nvPr/>
        </p:nvGrpSpPr>
        <p:grpSpPr bwMode="auto">
          <a:xfrm>
            <a:off x="5105400" y="0"/>
            <a:ext cx="1828800" cy="3340100"/>
            <a:chOff x="3216" y="0"/>
            <a:chExt cx="1152" cy="2104"/>
          </a:xfrm>
        </p:grpSpPr>
        <p:sp>
          <p:nvSpPr>
            <p:cNvPr id="248892" name="Freeform 60"/>
            <p:cNvSpPr>
              <a:spLocks/>
            </p:cNvSpPr>
            <p:nvPr/>
          </p:nvSpPr>
          <p:spPr bwMode="auto">
            <a:xfrm>
              <a:off x="3216" y="0"/>
              <a:ext cx="872" cy="2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1032"/>
                </a:cxn>
                <a:cxn ang="0">
                  <a:pos x="120" y="1704"/>
                </a:cxn>
                <a:cxn ang="0">
                  <a:pos x="360" y="2008"/>
                </a:cxn>
                <a:cxn ang="0">
                  <a:pos x="872" y="2104"/>
                </a:cxn>
              </a:cxnLst>
              <a:rect l="0" t="0" r="r" b="b"/>
              <a:pathLst>
                <a:path w="872" h="2104">
                  <a:moveTo>
                    <a:pt x="0" y="0"/>
                  </a:moveTo>
                  <a:cubicBezTo>
                    <a:pt x="4" y="172"/>
                    <a:pt x="4" y="748"/>
                    <a:pt x="24" y="1032"/>
                  </a:cubicBezTo>
                  <a:cubicBezTo>
                    <a:pt x="44" y="1316"/>
                    <a:pt x="64" y="1541"/>
                    <a:pt x="120" y="1704"/>
                  </a:cubicBezTo>
                  <a:cubicBezTo>
                    <a:pt x="176" y="1867"/>
                    <a:pt x="235" y="1941"/>
                    <a:pt x="360" y="2008"/>
                  </a:cubicBezTo>
                  <a:cubicBezTo>
                    <a:pt x="485" y="2075"/>
                    <a:pt x="765" y="2084"/>
                    <a:pt x="872" y="2104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8893" name="Text Box 61"/>
            <p:cNvSpPr txBox="1">
              <a:spLocks noChangeArrowheads="1"/>
            </p:cNvSpPr>
            <p:nvPr/>
          </p:nvSpPr>
          <p:spPr bwMode="auto">
            <a:xfrm>
              <a:off x="3456" y="144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FF0000"/>
                  </a:solidFill>
                </a:rPr>
                <a:t>у = х</a:t>
              </a:r>
              <a:r>
                <a:rPr lang="ru-RU" sz="2400" b="1" baseline="30000">
                  <a:solidFill>
                    <a:srgbClr val="FF0000"/>
                  </a:solidFill>
                </a:rPr>
                <a:t>-2,3</a:t>
              </a:r>
              <a:endParaRPr lang="ru-RU" sz="24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248899" name="Group 67"/>
          <p:cNvGrpSpPr>
            <a:grpSpLocks/>
          </p:cNvGrpSpPr>
          <p:nvPr/>
        </p:nvGrpSpPr>
        <p:grpSpPr bwMode="auto">
          <a:xfrm>
            <a:off x="5207000" y="-38100"/>
            <a:ext cx="1651000" cy="3429000"/>
            <a:chOff x="3280" y="-24"/>
            <a:chExt cx="1040" cy="2160"/>
          </a:xfrm>
        </p:grpSpPr>
        <p:sp>
          <p:nvSpPr>
            <p:cNvPr id="248894" name="Freeform 62"/>
            <p:cNvSpPr>
              <a:spLocks/>
            </p:cNvSpPr>
            <p:nvPr/>
          </p:nvSpPr>
          <p:spPr bwMode="auto">
            <a:xfrm>
              <a:off x="3280" y="-24"/>
              <a:ext cx="648" cy="216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896"/>
                </a:cxn>
                <a:cxn ang="0">
                  <a:pos x="56" y="1744"/>
                </a:cxn>
                <a:cxn ang="0">
                  <a:pos x="216" y="2064"/>
                </a:cxn>
                <a:cxn ang="0">
                  <a:pos x="648" y="2160"/>
                </a:cxn>
              </a:cxnLst>
              <a:rect l="0" t="0" r="r" b="b"/>
              <a:pathLst>
                <a:path w="648" h="2160">
                  <a:moveTo>
                    <a:pt x="8" y="0"/>
                  </a:moveTo>
                  <a:cubicBezTo>
                    <a:pt x="11" y="149"/>
                    <a:pt x="0" y="605"/>
                    <a:pt x="8" y="896"/>
                  </a:cubicBezTo>
                  <a:cubicBezTo>
                    <a:pt x="16" y="1187"/>
                    <a:pt x="21" y="1549"/>
                    <a:pt x="56" y="1744"/>
                  </a:cubicBezTo>
                  <a:cubicBezTo>
                    <a:pt x="91" y="1939"/>
                    <a:pt x="117" y="1995"/>
                    <a:pt x="216" y="2064"/>
                  </a:cubicBezTo>
                  <a:cubicBezTo>
                    <a:pt x="315" y="2133"/>
                    <a:pt x="558" y="2140"/>
                    <a:pt x="648" y="2160"/>
                  </a:cubicBezTo>
                </a:path>
              </a:pathLst>
            </a:custGeom>
            <a:noFill/>
            <a:ln w="28575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8895" name="Text Box 63"/>
            <p:cNvSpPr txBox="1">
              <a:spLocks noChangeArrowheads="1"/>
            </p:cNvSpPr>
            <p:nvPr/>
          </p:nvSpPr>
          <p:spPr bwMode="auto">
            <a:xfrm>
              <a:off x="3408" y="528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8000"/>
                  </a:solidFill>
                </a:rPr>
                <a:t>у = х</a:t>
              </a:r>
              <a:r>
                <a:rPr lang="ru-RU" sz="2400" b="1" baseline="30000">
                  <a:solidFill>
                    <a:srgbClr val="008000"/>
                  </a:solidFill>
                </a:rPr>
                <a:t>-3,8</a:t>
              </a:r>
              <a:endParaRPr lang="ru-RU" sz="2400" b="1">
                <a:solidFill>
                  <a:srgbClr val="008000"/>
                </a:solidFill>
              </a:endParaRPr>
            </a:p>
          </p:txBody>
        </p:sp>
      </p:grpSp>
      <p:sp>
        <p:nvSpPr>
          <p:cNvPr id="248883" name="Oval 51"/>
          <p:cNvSpPr>
            <a:spLocks noChangeArrowheads="1"/>
          </p:cNvSpPr>
          <p:nvPr/>
        </p:nvSpPr>
        <p:spPr bwMode="auto">
          <a:xfrm>
            <a:off x="5224463" y="2630488"/>
            <a:ext cx="1397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88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248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248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248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24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8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152400" y="4876800"/>
            <a:ext cx="82565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Пользуясь рисунком, найти промежутки, на которых </a:t>
            </a:r>
          </a:p>
          <a:p>
            <a:endParaRPr lang="ru-RU" sz="1200"/>
          </a:p>
          <a:p>
            <a:r>
              <a:rPr lang="ru-RU" sz="2400"/>
              <a:t>график функции                     лежит выше (ниже) графика</a:t>
            </a:r>
          </a:p>
          <a:p>
            <a:endParaRPr lang="ru-RU" sz="1200"/>
          </a:p>
          <a:p>
            <a:r>
              <a:rPr lang="ru-RU" sz="2400"/>
              <a:t>функции у = х.</a:t>
            </a:r>
          </a:p>
        </p:txBody>
      </p:sp>
      <p:grpSp>
        <p:nvGrpSpPr>
          <p:cNvPr id="270339" name="Group 3"/>
          <p:cNvGrpSpPr>
            <a:grpSpLocks/>
          </p:cNvGrpSpPr>
          <p:nvPr/>
        </p:nvGrpSpPr>
        <p:grpSpPr bwMode="auto">
          <a:xfrm>
            <a:off x="381000" y="990600"/>
            <a:ext cx="3582988" cy="3657600"/>
            <a:chOff x="240" y="624"/>
            <a:chExt cx="2257" cy="2304"/>
          </a:xfrm>
        </p:grpSpPr>
        <p:sp>
          <p:nvSpPr>
            <p:cNvPr id="270340" name="Text Box 4"/>
            <p:cNvSpPr txBox="1">
              <a:spLocks noChangeArrowheads="1"/>
            </p:cNvSpPr>
            <p:nvPr/>
          </p:nvSpPr>
          <p:spPr bwMode="auto">
            <a:xfrm>
              <a:off x="624" y="624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/>
                <a:t>у</a:t>
              </a:r>
            </a:p>
          </p:txBody>
        </p:sp>
        <p:grpSp>
          <p:nvGrpSpPr>
            <p:cNvPr id="270341" name="Group 5"/>
            <p:cNvGrpSpPr>
              <a:grpSpLocks/>
            </p:cNvGrpSpPr>
            <p:nvPr/>
          </p:nvGrpSpPr>
          <p:grpSpPr bwMode="auto">
            <a:xfrm>
              <a:off x="240" y="720"/>
              <a:ext cx="2257" cy="2208"/>
              <a:chOff x="240" y="720"/>
              <a:chExt cx="2257" cy="2208"/>
            </a:xfrm>
          </p:grpSpPr>
          <p:graphicFrame>
            <p:nvGraphicFramePr>
              <p:cNvPr id="270342" name="Object 6"/>
              <p:cNvGraphicFramePr>
                <a:graphicFrameLocks noChangeAspect="1"/>
              </p:cNvGraphicFramePr>
              <p:nvPr/>
            </p:nvGraphicFramePr>
            <p:xfrm>
              <a:off x="1776" y="1465"/>
              <a:ext cx="720" cy="551"/>
            </p:xfrm>
            <a:graphic>
              <a:graphicData uri="http://schemas.openxmlformats.org/presentationml/2006/ole">
                <p:oleObj spid="_x0000_s270342" name="Формула" r:id="rId4" imgW="431640" imgH="330120" progId="Equation.3">
                  <p:embed/>
                </p:oleObj>
              </a:graphicData>
            </a:graphic>
          </p:graphicFrame>
          <p:sp>
            <p:nvSpPr>
              <p:cNvPr id="270343" name="Text Box 7"/>
              <p:cNvSpPr txBox="1">
                <a:spLocks noChangeArrowheads="1"/>
              </p:cNvSpPr>
              <p:nvPr/>
            </p:nvSpPr>
            <p:spPr bwMode="auto">
              <a:xfrm>
                <a:off x="716" y="2304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b="1"/>
                  <a:t>0</a:t>
                </a:r>
              </a:p>
            </p:txBody>
          </p:sp>
          <p:sp>
            <p:nvSpPr>
              <p:cNvPr id="270344" name="Freeform 8"/>
              <p:cNvSpPr>
                <a:spLocks/>
              </p:cNvSpPr>
              <p:nvPr/>
            </p:nvSpPr>
            <p:spPr bwMode="auto">
              <a:xfrm>
                <a:off x="305" y="1962"/>
                <a:ext cx="2157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60" y="2"/>
                  </a:cxn>
                </a:cxnLst>
                <a:rect l="0" t="0" r="r" b="b"/>
                <a:pathLst>
                  <a:path w="3060" h="2">
                    <a:moveTo>
                      <a:pt x="0" y="0"/>
                    </a:moveTo>
                    <a:lnTo>
                      <a:pt x="3060" y="2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45" name="Freeform 9"/>
              <p:cNvSpPr>
                <a:spLocks/>
              </p:cNvSpPr>
              <p:nvPr/>
            </p:nvSpPr>
            <p:spPr bwMode="auto">
              <a:xfrm>
                <a:off x="268" y="2876"/>
                <a:ext cx="2186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00" y="0"/>
                  </a:cxn>
                </a:cxnLst>
                <a:rect l="0" t="0" r="r" b="b"/>
                <a:pathLst>
                  <a:path w="3100" h="4">
                    <a:moveTo>
                      <a:pt x="0" y="4"/>
                    </a:moveTo>
                    <a:lnTo>
                      <a:pt x="3100" y="0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46" name="Freeform 10"/>
              <p:cNvSpPr>
                <a:spLocks/>
              </p:cNvSpPr>
              <p:nvPr/>
            </p:nvSpPr>
            <p:spPr bwMode="auto">
              <a:xfrm>
                <a:off x="268" y="2688"/>
                <a:ext cx="219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8" y="0"/>
                  </a:cxn>
                </a:cxnLst>
                <a:rect l="0" t="0" r="r" b="b"/>
                <a:pathLst>
                  <a:path w="3108" h="8">
                    <a:moveTo>
                      <a:pt x="0" y="8"/>
                    </a:moveTo>
                    <a:lnTo>
                      <a:pt x="3108" y="0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47" name="Freeform 11"/>
              <p:cNvSpPr>
                <a:spLocks/>
              </p:cNvSpPr>
              <p:nvPr/>
            </p:nvSpPr>
            <p:spPr bwMode="auto">
              <a:xfrm>
                <a:off x="257" y="2520"/>
                <a:ext cx="2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52" y="0"/>
                  </a:cxn>
                </a:cxnLst>
                <a:rect l="0" t="0" r="r" b="b"/>
                <a:pathLst>
                  <a:path w="3152" h="1">
                    <a:moveTo>
                      <a:pt x="0" y="0"/>
                    </a:moveTo>
                    <a:lnTo>
                      <a:pt x="3152" y="0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48" name="Freeform 12"/>
              <p:cNvSpPr>
                <a:spLocks/>
              </p:cNvSpPr>
              <p:nvPr/>
            </p:nvSpPr>
            <p:spPr bwMode="auto">
              <a:xfrm>
                <a:off x="274" y="1776"/>
                <a:ext cx="2185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0" y="0"/>
                  </a:cxn>
                </a:cxnLst>
                <a:rect l="0" t="0" r="r" b="b"/>
                <a:pathLst>
                  <a:path w="3100" h="1">
                    <a:moveTo>
                      <a:pt x="0" y="0"/>
                    </a:moveTo>
                    <a:lnTo>
                      <a:pt x="3100" y="0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49" name="Freeform 13"/>
              <p:cNvSpPr>
                <a:spLocks/>
              </p:cNvSpPr>
              <p:nvPr/>
            </p:nvSpPr>
            <p:spPr bwMode="auto">
              <a:xfrm>
                <a:off x="265" y="1584"/>
                <a:ext cx="2194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4">
                    <a:moveTo>
                      <a:pt x="0" y="4"/>
                    </a:moveTo>
                    <a:lnTo>
                      <a:pt x="3112" y="0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50" name="Freeform 14"/>
              <p:cNvSpPr>
                <a:spLocks/>
              </p:cNvSpPr>
              <p:nvPr/>
            </p:nvSpPr>
            <p:spPr bwMode="auto">
              <a:xfrm>
                <a:off x="268" y="1392"/>
                <a:ext cx="2191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8" y="4"/>
                  </a:cxn>
                </a:cxnLst>
                <a:rect l="0" t="0" r="r" b="b"/>
                <a:pathLst>
                  <a:path w="3108" h="4">
                    <a:moveTo>
                      <a:pt x="0" y="0"/>
                    </a:moveTo>
                    <a:lnTo>
                      <a:pt x="3108" y="4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51" name="Freeform 15"/>
              <p:cNvSpPr>
                <a:spLocks/>
              </p:cNvSpPr>
              <p:nvPr/>
            </p:nvSpPr>
            <p:spPr bwMode="auto">
              <a:xfrm>
                <a:off x="265" y="1200"/>
                <a:ext cx="2194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4">
                    <a:moveTo>
                      <a:pt x="0" y="4"/>
                    </a:moveTo>
                    <a:lnTo>
                      <a:pt x="3112" y="0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52" name="Freeform 16"/>
              <p:cNvSpPr>
                <a:spLocks/>
              </p:cNvSpPr>
              <p:nvPr/>
            </p:nvSpPr>
            <p:spPr bwMode="auto">
              <a:xfrm>
                <a:off x="271" y="1008"/>
                <a:ext cx="218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4" y="0"/>
                  </a:cxn>
                </a:cxnLst>
                <a:rect l="0" t="0" r="r" b="b"/>
                <a:pathLst>
                  <a:path w="3104" h="1">
                    <a:moveTo>
                      <a:pt x="0" y="0"/>
                    </a:moveTo>
                    <a:lnTo>
                      <a:pt x="3104" y="0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53" name="Freeform 17"/>
              <p:cNvSpPr>
                <a:spLocks/>
              </p:cNvSpPr>
              <p:nvPr/>
            </p:nvSpPr>
            <p:spPr bwMode="auto">
              <a:xfrm>
                <a:off x="277" y="816"/>
                <a:ext cx="2180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092" y="0"/>
                  </a:cxn>
                </a:cxnLst>
                <a:rect l="0" t="0" r="r" b="b"/>
                <a:pathLst>
                  <a:path w="3092" h="8">
                    <a:moveTo>
                      <a:pt x="0" y="8"/>
                    </a:moveTo>
                    <a:lnTo>
                      <a:pt x="3092" y="0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54" name="Freeform 18"/>
              <p:cNvSpPr>
                <a:spLocks/>
              </p:cNvSpPr>
              <p:nvPr/>
            </p:nvSpPr>
            <p:spPr bwMode="auto">
              <a:xfrm>
                <a:off x="240" y="2328"/>
                <a:ext cx="225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00" y="0"/>
                  </a:cxn>
                </a:cxnLst>
                <a:rect l="0" t="0" r="r" b="b"/>
                <a:pathLst>
                  <a:path w="3200" h="1">
                    <a:moveTo>
                      <a:pt x="0" y="0"/>
                    </a:moveTo>
                    <a:lnTo>
                      <a:pt x="320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70355" name="Group 19"/>
              <p:cNvGrpSpPr>
                <a:grpSpLocks/>
              </p:cNvGrpSpPr>
              <p:nvPr/>
            </p:nvGrpSpPr>
            <p:grpSpPr bwMode="auto">
              <a:xfrm>
                <a:off x="308" y="720"/>
                <a:ext cx="2137" cy="2208"/>
                <a:chOff x="1076" y="720"/>
                <a:chExt cx="2137" cy="3199"/>
              </a:xfrm>
            </p:grpSpPr>
            <p:sp>
              <p:nvSpPr>
                <p:cNvPr id="270356" name="Freeform 20"/>
                <p:cNvSpPr>
                  <a:spLocks/>
                </p:cNvSpPr>
                <p:nvPr/>
              </p:nvSpPr>
              <p:spPr bwMode="auto">
                <a:xfrm>
                  <a:off x="3212" y="744"/>
                  <a:ext cx="1" cy="31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136"/>
                    </a:cxn>
                  </a:cxnLst>
                  <a:rect l="0" t="0" r="r" b="b"/>
                  <a:pathLst>
                    <a:path w="1" h="3136">
                      <a:moveTo>
                        <a:pt x="0" y="0"/>
                      </a:moveTo>
                      <a:lnTo>
                        <a:pt x="0" y="3136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0357" name="Freeform 21"/>
                <p:cNvSpPr>
                  <a:spLocks/>
                </p:cNvSpPr>
                <p:nvPr/>
              </p:nvSpPr>
              <p:spPr bwMode="auto">
                <a:xfrm>
                  <a:off x="3016" y="736"/>
                  <a:ext cx="4" cy="3172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3172"/>
                    </a:cxn>
                  </a:cxnLst>
                  <a:rect l="0" t="0" r="r" b="b"/>
                  <a:pathLst>
                    <a:path w="4" h="3172">
                      <a:moveTo>
                        <a:pt x="4" y="0"/>
                      </a:moveTo>
                      <a:lnTo>
                        <a:pt x="0" y="3172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0358" name="Freeform 22"/>
                <p:cNvSpPr>
                  <a:spLocks/>
                </p:cNvSpPr>
                <p:nvPr/>
              </p:nvSpPr>
              <p:spPr bwMode="auto">
                <a:xfrm>
                  <a:off x="2820" y="736"/>
                  <a:ext cx="4" cy="3168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3168"/>
                    </a:cxn>
                  </a:cxnLst>
                  <a:rect l="0" t="0" r="r" b="b"/>
                  <a:pathLst>
                    <a:path w="4" h="3168">
                      <a:moveTo>
                        <a:pt x="4" y="0"/>
                      </a:moveTo>
                      <a:lnTo>
                        <a:pt x="0" y="3168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0359" name="Freeform 23"/>
                <p:cNvSpPr>
                  <a:spLocks/>
                </p:cNvSpPr>
                <p:nvPr/>
              </p:nvSpPr>
              <p:spPr bwMode="auto">
                <a:xfrm>
                  <a:off x="2628" y="736"/>
                  <a:ext cx="1" cy="3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160"/>
                    </a:cxn>
                  </a:cxnLst>
                  <a:rect l="0" t="0" r="r" b="b"/>
                  <a:pathLst>
                    <a:path w="1" h="3160">
                      <a:moveTo>
                        <a:pt x="0" y="0"/>
                      </a:moveTo>
                      <a:lnTo>
                        <a:pt x="0" y="3160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0360" name="Freeform 24"/>
                <p:cNvSpPr>
                  <a:spLocks/>
                </p:cNvSpPr>
                <p:nvPr/>
              </p:nvSpPr>
              <p:spPr bwMode="auto">
                <a:xfrm>
                  <a:off x="2432" y="732"/>
                  <a:ext cx="4" cy="3172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3172"/>
                    </a:cxn>
                  </a:cxnLst>
                  <a:rect l="0" t="0" r="r" b="b"/>
                  <a:pathLst>
                    <a:path w="4" h="3172">
                      <a:moveTo>
                        <a:pt x="4" y="0"/>
                      </a:moveTo>
                      <a:lnTo>
                        <a:pt x="0" y="3172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0361" name="Freeform 25"/>
                <p:cNvSpPr>
                  <a:spLocks/>
                </p:cNvSpPr>
                <p:nvPr/>
              </p:nvSpPr>
              <p:spPr bwMode="auto">
                <a:xfrm>
                  <a:off x="2228" y="728"/>
                  <a:ext cx="14" cy="319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3191"/>
                    </a:cxn>
                  </a:cxnLst>
                  <a:rect l="0" t="0" r="r" b="b"/>
                  <a:pathLst>
                    <a:path w="14" h="3191">
                      <a:moveTo>
                        <a:pt x="0" y="0"/>
                      </a:moveTo>
                      <a:lnTo>
                        <a:pt x="14" y="3191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0362" name="Freeform 26"/>
                <p:cNvSpPr>
                  <a:spLocks/>
                </p:cNvSpPr>
                <p:nvPr/>
              </p:nvSpPr>
              <p:spPr bwMode="auto">
                <a:xfrm>
                  <a:off x="2044" y="744"/>
                  <a:ext cx="4" cy="3160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3160"/>
                    </a:cxn>
                  </a:cxnLst>
                  <a:rect l="0" t="0" r="r" b="b"/>
                  <a:pathLst>
                    <a:path w="4" h="3160">
                      <a:moveTo>
                        <a:pt x="4" y="0"/>
                      </a:moveTo>
                      <a:lnTo>
                        <a:pt x="0" y="3160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0363" name="Freeform 27"/>
                <p:cNvSpPr>
                  <a:spLocks/>
                </p:cNvSpPr>
                <p:nvPr/>
              </p:nvSpPr>
              <p:spPr bwMode="auto">
                <a:xfrm>
                  <a:off x="1852" y="744"/>
                  <a:ext cx="1" cy="31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152"/>
                    </a:cxn>
                  </a:cxnLst>
                  <a:rect l="0" t="0" r="r" b="b"/>
                  <a:pathLst>
                    <a:path w="1" h="3152">
                      <a:moveTo>
                        <a:pt x="0" y="0"/>
                      </a:moveTo>
                      <a:lnTo>
                        <a:pt x="0" y="3152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0364" name="Freeform 28"/>
                <p:cNvSpPr>
                  <a:spLocks/>
                </p:cNvSpPr>
                <p:nvPr/>
              </p:nvSpPr>
              <p:spPr bwMode="auto">
                <a:xfrm>
                  <a:off x="1460" y="720"/>
                  <a:ext cx="11" cy="319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" y="3199"/>
                    </a:cxn>
                  </a:cxnLst>
                  <a:rect l="0" t="0" r="r" b="b"/>
                  <a:pathLst>
                    <a:path w="11" h="3199">
                      <a:moveTo>
                        <a:pt x="0" y="0"/>
                      </a:moveTo>
                      <a:lnTo>
                        <a:pt x="11" y="3199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0365" name="Freeform 29"/>
                <p:cNvSpPr>
                  <a:spLocks/>
                </p:cNvSpPr>
                <p:nvPr/>
              </p:nvSpPr>
              <p:spPr bwMode="auto">
                <a:xfrm>
                  <a:off x="1268" y="736"/>
                  <a:ext cx="1" cy="317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172"/>
                    </a:cxn>
                  </a:cxnLst>
                  <a:rect l="0" t="0" r="r" b="b"/>
                  <a:pathLst>
                    <a:path w="1" h="3172">
                      <a:moveTo>
                        <a:pt x="0" y="0"/>
                      </a:moveTo>
                      <a:lnTo>
                        <a:pt x="0" y="3172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0366" name="Freeform 30"/>
                <p:cNvSpPr>
                  <a:spLocks/>
                </p:cNvSpPr>
                <p:nvPr/>
              </p:nvSpPr>
              <p:spPr bwMode="auto">
                <a:xfrm>
                  <a:off x="1076" y="740"/>
                  <a:ext cx="4" cy="3164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3164"/>
                    </a:cxn>
                  </a:cxnLst>
                  <a:rect l="0" t="0" r="r" b="b"/>
                  <a:pathLst>
                    <a:path w="4" h="3164">
                      <a:moveTo>
                        <a:pt x="4" y="0"/>
                      </a:moveTo>
                      <a:lnTo>
                        <a:pt x="0" y="3164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0367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1665" y="722"/>
                  <a:ext cx="0" cy="317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70368" name="Text Box 32"/>
              <p:cNvSpPr txBox="1">
                <a:spLocks noChangeArrowheads="1"/>
              </p:cNvSpPr>
              <p:nvPr/>
            </p:nvSpPr>
            <p:spPr bwMode="auto">
              <a:xfrm>
                <a:off x="1033" y="2309"/>
                <a:ext cx="1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270369" name="Text Box 33"/>
              <p:cNvSpPr txBox="1">
                <a:spLocks noChangeArrowheads="1"/>
              </p:cNvSpPr>
              <p:nvPr/>
            </p:nvSpPr>
            <p:spPr bwMode="auto">
              <a:xfrm>
                <a:off x="1008" y="2304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/>
                  <a:t>1</a:t>
                </a:r>
              </a:p>
            </p:txBody>
          </p:sp>
          <p:sp>
            <p:nvSpPr>
              <p:cNvPr id="270370" name="Text Box 34"/>
              <p:cNvSpPr txBox="1">
                <a:spLocks noChangeArrowheads="1"/>
              </p:cNvSpPr>
              <p:nvPr/>
            </p:nvSpPr>
            <p:spPr bwMode="auto">
              <a:xfrm>
                <a:off x="2256" y="2265"/>
                <a:ext cx="24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800" b="1"/>
                  <a:t>х</a:t>
                </a:r>
              </a:p>
            </p:txBody>
          </p:sp>
          <p:sp>
            <p:nvSpPr>
              <p:cNvPr id="270371" name="Freeform 35"/>
              <p:cNvSpPr>
                <a:spLocks/>
              </p:cNvSpPr>
              <p:nvPr/>
            </p:nvSpPr>
            <p:spPr bwMode="auto">
              <a:xfrm>
                <a:off x="888" y="1984"/>
                <a:ext cx="1600" cy="352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64" y="224"/>
                  </a:cxn>
                  <a:cxn ang="0">
                    <a:pos x="192" y="160"/>
                  </a:cxn>
                  <a:cxn ang="0">
                    <a:pos x="640" y="64"/>
                  </a:cxn>
                  <a:cxn ang="0">
                    <a:pos x="1600" y="0"/>
                  </a:cxn>
                </a:cxnLst>
                <a:rect l="0" t="0" r="r" b="b"/>
                <a:pathLst>
                  <a:path w="1600" h="352">
                    <a:moveTo>
                      <a:pt x="0" y="352"/>
                    </a:moveTo>
                    <a:cubicBezTo>
                      <a:pt x="11" y="331"/>
                      <a:pt x="32" y="256"/>
                      <a:pt x="64" y="224"/>
                    </a:cubicBezTo>
                    <a:cubicBezTo>
                      <a:pt x="96" y="192"/>
                      <a:pt x="96" y="187"/>
                      <a:pt x="192" y="160"/>
                    </a:cubicBezTo>
                    <a:cubicBezTo>
                      <a:pt x="288" y="133"/>
                      <a:pt x="405" y="91"/>
                      <a:pt x="640" y="64"/>
                    </a:cubicBezTo>
                    <a:cubicBezTo>
                      <a:pt x="875" y="37"/>
                      <a:pt x="1400" y="13"/>
                      <a:pt x="1600" y="0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72" name="Oval 36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0373" name="Line 37"/>
              <p:cNvSpPr>
                <a:spLocks noChangeShapeType="1"/>
              </p:cNvSpPr>
              <p:nvPr/>
            </p:nvSpPr>
            <p:spPr bwMode="auto">
              <a:xfrm flipV="1">
                <a:off x="912" y="1008"/>
                <a:ext cx="1344" cy="12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74" name="Freeform 38"/>
              <p:cNvSpPr>
                <a:spLocks/>
              </p:cNvSpPr>
              <p:nvPr/>
            </p:nvSpPr>
            <p:spPr bwMode="auto">
              <a:xfrm>
                <a:off x="305" y="2140"/>
                <a:ext cx="215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052" y="0"/>
                  </a:cxn>
                </a:cxnLst>
                <a:rect l="0" t="0" r="r" b="b"/>
                <a:pathLst>
                  <a:path w="3052" h="4">
                    <a:moveTo>
                      <a:pt x="0" y="4"/>
                    </a:moveTo>
                    <a:lnTo>
                      <a:pt x="3052" y="0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75" name="Oval 39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0376" name="Text Box 40"/>
              <p:cNvSpPr txBox="1">
                <a:spLocks noChangeArrowheads="1"/>
              </p:cNvSpPr>
              <p:nvPr/>
            </p:nvSpPr>
            <p:spPr bwMode="auto">
              <a:xfrm rot="-2616169">
                <a:off x="1776" y="960"/>
                <a:ext cx="44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/>
                  <a:t>у=х</a:t>
                </a:r>
              </a:p>
            </p:txBody>
          </p:sp>
        </p:grpSp>
      </p:grpSp>
      <p:sp>
        <p:nvSpPr>
          <p:cNvPr id="270377" name="Text Box 41"/>
          <p:cNvSpPr txBox="1">
            <a:spLocks noChangeArrowheads="1"/>
          </p:cNvSpPr>
          <p:nvPr/>
        </p:nvSpPr>
        <p:spPr bwMode="auto">
          <a:xfrm>
            <a:off x="570865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0</a:t>
            </a:r>
          </a:p>
        </p:txBody>
      </p:sp>
      <p:sp>
        <p:nvSpPr>
          <p:cNvPr id="270378" name="Freeform 42"/>
          <p:cNvSpPr>
            <a:spLocks/>
          </p:cNvSpPr>
          <p:nvPr/>
        </p:nvSpPr>
        <p:spPr bwMode="auto">
          <a:xfrm>
            <a:off x="5056188" y="3114675"/>
            <a:ext cx="3424237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60" y="2"/>
              </a:cxn>
            </a:cxnLst>
            <a:rect l="0" t="0" r="r" b="b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379" name="Freeform 43"/>
          <p:cNvSpPr>
            <a:spLocks/>
          </p:cNvSpPr>
          <p:nvPr/>
        </p:nvSpPr>
        <p:spPr bwMode="auto">
          <a:xfrm>
            <a:off x="4997450" y="4565650"/>
            <a:ext cx="3470275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00" y="0"/>
              </a:cxn>
            </a:cxnLst>
            <a:rect l="0" t="0" r="r" b="b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380" name="Freeform 44"/>
          <p:cNvSpPr>
            <a:spLocks/>
          </p:cNvSpPr>
          <p:nvPr/>
        </p:nvSpPr>
        <p:spPr bwMode="auto">
          <a:xfrm>
            <a:off x="4997450" y="4267200"/>
            <a:ext cx="3478213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108" y="0"/>
              </a:cxn>
            </a:cxnLst>
            <a:rect l="0" t="0" r="r" b="b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381" name="Freeform 45"/>
          <p:cNvSpPr>
            <a:spLocks/>
          </p:cNvSpPr>
          <p:nvPr/>
        </p:nvSpPr>
        <p:spPr bwMode="auto">
          <a:xfrm>
            <a:off x="4979988" y="4000500"/>
            <a:ext cx="352742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52" y="0"/>
              </a:cxn>
            </a:cxnLst>
            <a:rect l="0" t="0" r="r" b="b"/>
            <a:pathLst>
              <a:path w="3152" h="1">
                <a:moveTo>
                  <a:pt x="0" y="0"/>
                </a:moveTo>
                <a:lnTo>
                  <a:pt x="315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382" name="Freeform 46"/>
          <p:cNvSpPr>
            <a:spLocks/>
          </p:cNvSpPr>
          <p:nvPr/>
        </p:nvSpPr>
        <p:spPr bwMode="auto">
          <a:xfrm>
            <a:off x="5006975" y="2819400"/>
            <a:ext cx="34686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0" y="0"/>
              </a:cxn>
            </a:cxnLst>
            <a:rect l="0" t="0" r="r" b="b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383" name="Freeform 47"/>
          <p:cNvSpPr>
            <a:spLocks/>
          </p:cNvSpPr>
          <p:nvPr/>
        </p:nvSpPr>
        <p:spPr bwMode="auto">
          <a:xfrm>
            <a:off x="4992688" y="2514600"/>
            <a:ext cx="3482975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384" name="Freeform 48"/>
          <p:cNvSpPr>
            <a:spLocks/>
          </p:cNvSpPr>
          <p:nvPr/>
        </p:nvSpPr>
        <p:spPr bwMode="auto">
          <a:xfrm>
            <a:off x="4997450" y="2209800"/>
            <a:ext cx="3478213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8" y="4"/>
              </a:cxn>
            </a:cxnLst>
            <a:rect l="0" t="0" r="r" b="b"/>
            <a:pathLst>
              <a:path w="3108" h="4">
                <a:moveTo>
                  <a:pt x="0" y="0"/>
                </a:moveTo>
                <a:lnTo>
                  <a:pt x="3108" y="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385" name="Freeform 49"/>
          <p:cNvSpPr>
            <a:spLocks/>
          </p:cNvSpPr>
          <p:nvPr/>
        </p:nvSpPr>
        <p:spPr bwMode="auto">
          <a:xfrm>
            <a:off x="4992688" y="1905000"/>
            <a:ext cx="3482975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386" name="Freeform 50"/>
          <p:cNvSpPr>
            <a:spLocks/>
          </p:cNvSpPr>
          <p:nvPr/>
        </p:nvSpPr>
        <p:spPr bwMode="auto">
          <a:xfrm>
            <a:off x="5002213" y="1600200"/>
            <a:ext cx="34734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4" y="0"/>
              </a:cxn>
            </a:cxnLst>
            <a:rect l="0" t="0" r="r" b="b"/>
            <a:pathLst>
              <a:path w="3104" h="1">
                <a:moveTo>
                  <a:pt x="0" y="0"/>
                </a:moveTo>
                <a:lnTo>
                  <a:pt x="3104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387" name="Freeform 51"/>
          <p:cNvSpPr>
            <a:spLocks/>
          </p:cNvSpPr>
          <p:nvPr/>
        </p:nvSpPr>
        <p:spPr bwMode="auto">
          <a:xfrm>
            <a:off x="5011738" y="1295400"/>
            <a:ext cx="346075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092" y="0"/>
              </a:cxn>
            </a:cxnLst>
            <a:rect l="0" t="0" r="r" b="b"/>
            <a:pathLst>
              <a:path w="3092" h="8">
                <a:moveTo>
                  <a:pt x="0" y="8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388" name="Freeform 52"/>
          <p:cNvSpPr>
            <a:spLocks/>
          </p:cNvSpPr>
          <p:nvPr/>
        </p:nvSpPr>
        <p:spPr bwMode="auto">
          <a:xfrm>
            <a:off x="4953000" y="3695700"/>
            <a:ext cx="35814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00" y="0"/>
              </a:cxn>
            </a:cxnLst>
            <a:rect l="0" t="0" r="r" b="b"/>
            <a:pathLst>
              <a:path w="3200" h="1">
                <a:moveTo>
                  <a:pt x="0" y="0"/>
                </a:moveTo>
                <a:lnTo>
                  <a:pt x="320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389" name="Freeform 53"/>
          <p:cNvSpPr>
            <a:spLocks/>
          </p:cNvSpPr>
          <p:nvPr/>
        </p:nvSpPr>
        <p:spPr bwMode="auto">
          <a:xfrm>
            <a:off x="8451850" y="1169988"/>
            <a:ext cx="1588" cy="3435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36"/>
              </a:cxn>
            </a:cxnLst>
            <a:rect l="0" t="0" r="r" b="b"/>
            <a:pathLst>
              <a:path w="1" h="3136">
                <a:moveTo>
                  <a:pt x="0" y="0"/>
                </a:moveTo>
                <a:lnTo>
                  <a:pt x="0" y="3136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390" name="Freeform 54"/>
          <p:cNvSpPr>
            <a:spLocks/>
          </p:cNvSpPr>
          <p:nvPr/>
        </p:nvSpPr>
        <p:spPr bwMode="auto">
          <a:xfrm>
            <a:off x="8140700" y="1160463"/>
            <a:ext cx="6350" cy="3475037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72"/>
              </a:cxn>
            </a:cxnLst>
            <a:rect l="0" t="0" r="r" b="b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391" name="Freeform 55"/>
          <p:cNvSpPr>
            <a:spLocks/>
          </p:cNvSpPr>
          <p:nvPr/>
        </p:nvSpPr>
        <p:spPr bwMode="auto">
          <a:xfrm>
            <a:off x="7829550" y="1160463"/>
            <a:ext cx="6350" cy="3471862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8"/>
              </a:cxn>
            </a:cxnLst>
            <a:rect l="0" t="0" r="r" b="b"/>
            <a:pathLst>
              <a:path w="4" h="3168">
                <a:moveTo>
                  <a:pt x="4" y="0"/>
                </a:moveTo>
                <a:lnTo>
                  <a:pt x="0" y="3168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392" name="Freeform 56"/>
          <p:cNvSpPr>
            <a:spLocks/>
          </p:cNvSpPr>
          <p:nvPr/>
        </p:nvSpPr>
        <p:spPr bwMode="auto">
          <a:xfrm>
            <a:off x="7524750" y="1160463"/>
            <a:ext cx="1588" cy="34623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60"/>
              </a:cxn>
            </a:cxnLst>
            <a:rect l="0" t="0" r="r" b="b"/>
            <a:pathLst>
              <a:path w="1" h="3160">
                <a:moveTo>
                  <a:pt x="0" y="0"/>
                </a:moveTo>
                <a:lnTo>
                  <a:pt x="0" y="316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393" name="Freeform 57"/>
          <p:cNvSpPr>
            <a:spLocks/>
          </p:cNvSpPr>
          <p:nvPr/>
        </p:nvSpPr>
        <p:spPr bwMode="auto">
          <a:xfrm>
            <a:off x="7213600" y="1155700"/>
            <a:ext cx="6350" cy="3476625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72"/>
              </a:cxn>
            </a:cxnLst>
            <a:rect l="0" t="0" r="r" b="b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394" name="Freeform 58"/>
          <p:cNvSpPr>
            <a:spLocks/>
          </p:cNvSpPr>
          <p:nvPr/>
        </p:nvSpPr>
        <p:spPr bwMode="auto">
          <a:xfrm>
            <a:off x="6889750" y="1152525"/>
            <a:ext cx="22225" cy="3495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" y="3191"/>
              </a:cxn>
            </a:cxnLst>
            <a:rect l="0" t="0" r="r" b="b"/>
            <a:pathLst>
              <a:path w="14" h="3191">
                <a:moveTo>
                  <a:pt x="0" y="0"/>
                </a:moveTo>
                <a:lnTo>
                  <a:pt x="14" y="3191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395" name="Freeform 59"/>
          <p:cNvSpPr>
            <a:spLocks/>
          </p:cNvSpPr>
          <p:nvPr/>
        </p:nvSpPr>
        <p:spPr bwMode="auto">
          <a:xfrm>
            <a:off x="6597650" y="1169988"/>
            <a:ext cx="6350" cy="3462337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0"/>
              </a:cxn>
            </a:cxnLst>
            <a:rect l="0" t="0" r="r" b="b"/>
            <a:pathLst>
              <a:path w="4" h="3160">
                <a:moveTo>
                  <a:pt x="4" y="0"/>
                </a:moveTo>
                <a:lnTo>
                  <a:pt x="0" y="316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396" name="Freeform 60"/>
          <p:cNvSpPr>
            <a:spLocks/>
          </p:cNvSpPr>
          <p:nvPr/>
        </p:nvSpPr>
        <p:spPr bwMode="auto">
          <a:xfrm>
            <a:off x="6292850" y="1169988"/>
            <a:ext cx="1588" cy="3452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52"/>
              </a:cxn>
            </a:cxnLst>
            <a:rect l="0" t="0" r="r" b="b"/>
            <a:pathLst>
              <a:path w="1" h="3152">
                <a:moveTo>
                  <a:pt x="0" y="0"/>
                </a:moveTo>
                <a:lnTo>
                  <a:pt x="0" y="315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397" name="Freeform 61"/>
          <p:cNvSpPr>
            <a:spLocks/>
          </p:cNvSpPr>
          <p:nvPr/>
        </p:nvSpPr>
        <p:spPr bwMode="auto">
          <a:xfrm>
            <a:off x="5670550" y="1143000"/>
            <a:ext cx="17463" cy="3505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3199"/>
              </a:cxn>
            </a:cxnLst>
            <a:rect l="0" t="0" r="r" b="b"/>
            <a:pathLst>
              <a:path w="11" h="3199">
                <a:moveTo>
                  <a:pt x="0" y="0"/>
                </a:moveTo>
                <a:lnTo>
                  <a:pt x="11" y="3199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398" name="Freeform 62"/>
          <p:cNvSpPr>
            <a:spLocks/>
          </p:cNvSpPr>
          <p:nvPr/>
        </p:nvSpPr>
        <p:spPr bwMode="auto">
          <a:xfrm>
            <a:off x="5365750" y="1160463"/>
            <a:ext cx="1588" cy="3475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72"/>
              </a:cxn>
            </a:cxnLst>
            <a:rect l="0" t="0" r="r" b="b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399" name="Freeform 63"/>
          <p:cNvSpPr>
            <a:spLocks/>
          </p:cNvSpPr>
          <p:nvPr/>
        </p:nvSpPr>
        <p:spPr bwMode="auto">
          <a:xfrm>
            <a:off x="5060950" y="1165225"/>
            <a:ext cx="6350" cy="34671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4"/>
              </a:cxn>
            </a:cxnLst>
            <a:rect l="0" t="0" r="r" b="b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400" name="Line 64"/>
          <p:cNvSpPr>
            <a:spLocks noChangeShapeType="1"/>
          </p:cNvSpPr>
          <p:nvPr/>
        </p:nvSpPr>
        <p:spPr bwMode="auto">
          <a:xfrm flipV="1">
            <a:off x="5995988" y="1144588"/>
            <a:ext cx="0" cy="347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401" name="Text Box 65"/>
          <p:cNvSpPr txBox="1">
            <a:spLocks noChangeArrowheads="1"/>
          </p:cNvSpPr>
          <p:nvPr/>
        </p:nvSpPr>
        <p:spPr bwMode="auto">
          <a:xfrm>
            <a:off x="6211888" y="3665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70402" name="Text Box 66"/>
          <p:cNvSpPr txBox="1">
            <a:spLocks noChangeArrowheads="1"/>
          </p:cNvSpPr>
          <p:nvPr/>
        </p:nvSpPr>
        <p:spPr bwMode="auto">
          <a:xfrm>
            <a:off x="617220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1</a:t>
            </a:r>
          </a:p>
        </p:txBody>
      </p:sp>
      <p:sp>
        <p:nvSpPr>
          <p:cNvPr id="270403" name="Text Box 67"/>
          <p:cNvSpPr txBox="1">
            <a:spLocks noChangeArrowheads="1"/>
          </p:cNvSpPr>
          <p:nvPr/>
        </p:nvSpPr>
        <p:spPr bwMode="auto">
          <a:xfrm>
            <a:off x="8153400" y="35956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х</a:t>
            </a:r>
          </a:p>
        </p:txBody>
      </p:sp>
      <p:sp>
        <p:nvSpPr>
          <p:cNvPr id="270404" name="Text Box 68"/>
          <p:cNvSpPr txBox="1">
            <a:spLocks noChangeArrowheads="1"/>
          </p:cNvSpPr>
          <p:nvPr/>
        </p:nvSpPr>
        <p:spPr bwMode="auto">
          <a:xfrm>
            <a:off x="5562600" y="99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у</a:t>
            </a:r>
          </a:p>
        </p:txBody>
      </p:sp>
      <p:graphicFrame>
        <p:nvGraphicFramePr>
          <p:cNvPr id="270405" name="Object 69"/>
          <p:cNvGraphicFramePr>
            <a:graphicFrameLocks noChangeAspect="1"/>
          </p:cNvGraphicFramePr>
          <p:nvPr/>
        </p:nvGraphicFramePr>
        <p:xfrm>
          <a:off x="6553200" y="457200"/>
          <a:ext cx="1143000" cy="874713"/>
        </p:xfrm>
        <a:graphic>
          <a:graphicData uri="http://schemas.openxmlformats.org/presentationml/2006/ole">
            <p:oleObj spid="_x0000_s270405" name="Формула" r:id="rId5" imgW="431640" imgH="330120" progId="Equation.3">
              <p:embed/>
            </p:oleObj>
          </a:graphicData>
        </a:graphic>
      </p:graphicFrame>
      <p:sp>
        <p:nvSpPr>
          <p:cNvPr id="270406" name="Freeform 70"/>
          <p:cNvSpPr>
            <a:spLocks/>
          </p:cNvSpPr>
          <p:nvPr/>
        </p:nvSpPr>
        <p:spPr bwMode="auto">
          <a:xfrm>
            <a:off x="5943600" y="1066800"/>
            <a:ext cx="609600" cy="2667000"/>
          </a:xfrm>
          <a:custGeom>
            <a:avLst/>
            <a:gdLst/>
            <a:ahLst/>
            <a:cxnLst>
              <a:cxn ang="0">
                <a:pos x="0" y="1680"/>
              </a:cxn>
              <a:cxn ang="0">
                <a:pos x="144" y="1600"/>
              </a:cxn>
              <a:cxn ang="0">
                <a:pos x="224" y="1456"/>
              </a:cxn>
              <a:cxn ang="0">
                <a:pos x="304" y="1040"/>
              </a:cxn>
              <a:cxn ang="0">
                <a:pos x="352" y="528"/>
              </a:cxn>
              <a:cxn ang="0">
                <a:pos x="384" y="0"/>
              </a:cxn>
            </a:cxnLst>
            <a:rect l="0" t="0" r="r" b="b"/>
            <a:pathLst>
              <a:path w="384" h="1680">
                <a:moveTo>
                  <a:pt x="0" y="1680"/>
                </a:moveTo>
                <a:cubicBezTo>
                  <a:pt x="24" y="1667"/>
                  <a:pt x="107" y="1637"/>
                  <a:pt x="144" y="1600"/>
                </a:cubicBezTo>
                <a:cubicBezTo>
                  <a:pt x="181" y="1563"/>
                  <a:pt x="197" y="1549"/>
                  <a:pt x="224" y="1456"/>
                </a:cubicBezTo>
                <a:cubicBezTo>
                  <a:pt x="251" y="1363"/>
                  <a:pt x="283" y="1195"/>
                  <a:pt x="304" y="1040"/>
                </a:cubicBezTo>
                <a:cubicBezTo>
                  <a:pt x="325" y="885"/>
                  <a:pt x="339" y="701"/>
                  <a:pt x="352" y="528"/>
                </a:cubicBezTo>
                <a:cubicBezTo>
                  <a:pt x="365" y="355"/>
                  <a:pt x="377" y="110"/>
                  <a:pt x="384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407" name="Oval 71"/>
          <p:cNvSpPr>
            <a:spLocks noChangeArrowheads="1"/>
          </p:cNvSpPr>
          <p:nvPr/>
        </p:nvSpPr>
        <p:spPr bwMode="auto">
          <a:xfrm>
            <a:off x="5943600" y="3657600"/>
            <a:ext cx="76200" cy="762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0408" name="Line 72"/>
          <p:cNvSpPr>
            <a:spLocks noChangeShapeType="1"/>
          </p:cNvSpPr>
          <p:nvPr/>
        </p:nvSpPr>
        <p:spPr bwMode="auto">
          <a:xfrm flipV="1">
            <a:off x="6019800" y="1600200"/>
            <a:ext cx="21336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409" name="Freeform 73"/>
          <p:cNvSpPr>
            <a:spLocks/>
          </p:cNvSpPr>
          <p:nvPr/>
        </p:nvSpPr>
        <p:spPr bwMode="auto">
          <a:xfrm>
            <a:off x="5056188" y="3397250"/>
            <a:ext cx="341630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052" y="0"/>
              </a:cxn>
            </a:cxnLst>
            <a:rect l="0" t="0" r="r" b="b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410" name="Oval 74"/>
          <p:cNvSpPr>
            <a:spLocks noChangeArrowheads="1"/>
          </p:cNvSpPr>
          <p:nvPr/>
        </p:nvSpPr>
        <p:spPr bwMode="auto">
          <a:xfrm>
            <a:off x="62484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0411" name="Text Box 75"/>
          <p:cNvSpPr txBox="1">
            <a:spLocks noChangeArrowheads="1"/>
          </p:cNvSpPr>
          <p:nvPr/>
        </p:nvSpPr>
        <p:spPr bwMode="auto">
          <a:xfrm rot="-2498013">
            <a:off x="7315200" y="1600200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у=х</a:t>
            </a:r>
          </a:p>
        </p:txBody>
      </p:sp>
      <p:sp>
        <p:nvSpPr>
          <p:cNvPr id="270412" name="Text Box 76"/>
          <p:cNvSpPr txBox="1">
            <a:spLocks noChangeArrowheads="1"/>
          </p:cNvSpPr>
          <p:nvPr/>
        </p:nvSpPr>
        <p:spPr bwMode="auto">
          <a:xfrm>
            <a:off x="457200" y="228600"/>
            <a:ext cx="1216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№ 123 (2)</a:t>
            </a:r>
          </a:p>
        </p:txBody>
      </p:sp>
      <p:graphicFrame>
        <p:nvGraphicFramePr>
          <p:cNvPr id="270413" name="Object 77"/>
          <p:cNvGraphicFramePr>
            <a:graphicFrameLocks noChangeAspect="1"/>
          </p:cNvGraphicFramePr>
          <p:nvPr/>
        </p:nvGraphicFramePr>
        <p:xfrm>
          <a:off x="2743200" y="5257800"/>
          <a:ext cx="1371600" cy="727075"/>
        </p:xfrm>
        <a:graphic>
          <a:graphicData uri="http://schemas.openxmlformats.org/presentationml/2006/ole">
            <p:oleObj spid="_x0000_s270413" name="Формула" r:id="rId6" imgW="431640" imgH="228600" progId="Equation.3">
              <p:embed/>
            </p:oleObj>
          </a:graphicData>
        </a:graphic>
      </p:graphicFrame>
      <p:grpSp>
        <p:nvGrpSpPr>
          <p:cNvPr id="270414" name="Group 78"/>
          <p:cNvGrpSpPr>
            <a:grpSpLocks/>
          </p:cNvGrpSpPr>
          <p:nvPr/>
        </p:nvGrpSpPr>
        <p:grpSpPr bwMode="auto">
          <a:xfrm rot="25803992">
            <a:off x="6723063" y="1811337"/>
            <a:ext cx="723900" cy="1825625"/>
            <a:chOff x="3797" y="754"/>
            <a:chExt cx="852" cy="1931"/>
          </a:xfrm>
        </p:grpSpPr>
        <p:sp>
          <p:nvSpPr>
            <p:cNvPr id="270415" name="Freeform 79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0416" name="Freeform 80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0417" name="Freeform 81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0418" name="Freeform 82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0419" name="Freeform 83"/>
          <p:cNvSpPr>
            <a:spLocks/>
          </p:cNvSpPr>
          <p:nvPr/>
        </p:nvSpPr>
        <p:spPr bwMode="auto">
          <a:xfrm>
            <a:off x="6292850" y="3689350"/>
            <a:ext cx="2139950" cy="6350"/>
          </a:xfrm>
          <a:custGeom>
            <a:avLst/>
            <a:gdLst/>
            <a:ahLst/>
            <a:cxnLst>
              <a:cxn ang="0">
                <a:pos x="4" y="4"/>
              </a:cxn>
              <a:cxn ang="0">
                <a:pos x="0" y="0"/>
              </a:cxn>
              <a:cxn ang="0">
                <a:pos x="1348" y="4"/>
              </a:cxn>
            </a:cxnLst>
            <a:rect l="0" t="0" r="r" b="b"/>
            <a:pathLst>
              <a:path w="1348" h="4">
                <a:moveTo>
                  <a:pt x="4" y="4"/>
                </a:moveTo>
                <a:lnTo>
                  <a:pt x="0" y="0"/>
                </a:lnTo>
                <a:lnTo>
                  <a:pt x="1348" y="4"/>
                </a:lnTo>
              </a:path>
            </a:pathLst>
          </a:custGeom>
          <a:solidFill>
            <a:srgbClr val="3399FF"/>
          </a:solidFill>
          <a:ln w="38100" cmpd="sng">
            <a:solidFill>
              <a:srgbClr val="33CC33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420" name="Freeform 84"/>
          <p:cNvSpPr>
            <a:spLocks/>
          </p:cNvSpPr>
          <p:nvPr/>
        </p:nvSpPr>
        <p:spPr bwMode="auto">
          <a:xfrm>
            <a:off x="6019800" y="3690938"/>
            <a:ext cx="276225" cy="9525"/>
          </a:xfrm>
          <a:custGeom>
            <a:avLst/>
            <a:gdLst/>
            <a:ahLst/>
            <a:cxnLst>
              <a:cxn ang="0">
                <a:pos x="174" y="0"/>
              </a:cxn>
              <a:cxn ang="0">
                <a:pos x="0" y="6"/>
              </a:cxn>
            </a:cxnLst>
            <a:rect l="0" t="0" r="r" b="b"/>
            <a:pathLst>
              <a:path w="174" h="6">
                <a:moveTo>
                  <a:pt x="174" y="0"/>
                </a:moveTo>
                <a:lnTo>
                  <a:pt x="0" y="6"/>
                </a:lnTo>
              </a:path>
            </a:pathLst>
          </a:custGeom>
          <a:solidFill>
            <a:srgbClr val="33CC33"/>
          </a:solidFill>
          <a:ln w="38100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70421" name="Group 85"/>
          <p:cNvGrpSpPr>
            <a:grpSpLocks/>
          </p:cNvGrpSpPr>
          <p:nvPr/>
        </p:nvGrpSpPr>
        <p:grpSpPr bwMode="auto">
          <a:xfrm rot="30580122">
            <a:off x="6400800" y="3429000"/>
            <a:ext cx="723900" cy="1825625"/>
            <a:chOff x="3797" y="754"/>
            <a:chExt cx="852" cy="1931"/>
          </a:xfrm>
        </p:grpSpPr>
        <p:sp>
          <p:nvSpPr>
            <p:cNvPr id="270422" name="Freeform 86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0423" name="Freeform 87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0424" name="Freeform 88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0425" name="Freeform 89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70426" name="Object 90"/>
          <p:cNvGraphicFramePr>
            <a:graphicFrameLocks noChangeAspect="1"/>
          </p:cNvGraphicFramePr>
          <p:nvPr/>
        </p:nvGraphicFramePr>
        <p:xfrm>
          <a:off x="2743200" y="5257800"/>
          <a:ext cx="1371600" cy="727075"/>
        </p:xfrm>
        <a:graphic>
          <a:graphicData uri="http://schemas.openxmlformats.org/presentationml/2006/ole">
            <p:oleObj spid="_x0000_s270426" name="Формула" r:id="rId7" imgW="43164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0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70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07407E-6 L 0.4 -0.6974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70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0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82 -0.01551 0.00781 -0.03056 0.01111 -0.05532 C 0.01441 -0.08009 0.01667 -0.11111 0.01944 -0.14815 C 0.02222 -0.18495 0.02587 -0.23889 0.02778 -0.27755 C 0.02969 -0.31667 0.03003 -0.34907 0.03056 -0.38125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270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-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70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7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C 0.00938 -0.00555 0.01893 -0.01111 0.02466 -0.01829 C 0.03056 -0.02569 0.03282 -0.03495 0.03542 -0.04421 " pathEditMode="relative" rAng="0" ptsTypes="aaA">
                                      <p:cBhvr>
                                        <p:cTn id="37" dur="2000" fill="hold"/>
                                        <p:tgtEl>
                                          <p:spTgt spid="270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70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04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04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04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04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04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04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04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04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419" grpId="0" animBg="1"/>
      <p:bldP spid="2704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468" name="Text Box 84"/>
          <p:cNvSpPr txBox="1">
            <a:spLocks noChangeArrowheads="1"/>
          </p:cNvSpPr>
          <p:nvPr/>
        </p:nvSpPr>
        <p:spPr bwMode="auto">
          <a:xfrm>
            <a:off x="152400" y="4876800"/>
            <a:ext cx="8509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Пользуясь рисунком, найти промежутки, на которых </a:t>
            </a:r>
          </a:p>
          <a:p>
            <a:endParaRPr lang="ru-RU" sz="1600"/>
          </a:p>
          <a:p>
            <a:r>
              <a:rPr lang="ru-RU" sz="2400"/>
              <a:t>график функции                        лежит выше (ниже) графика</a:t>
            </a:r>
          </a:p>
          <a:p>
            <a:endParaRPr lang="ru-RU" sz="1600"/>
          </a:p>
          <a:p>
            <a:r>
              <a:rPr lang="ru-RU" sz="2400"/>
              <a:t>функции у = х.</a:t>
            </a:r>
          </a:p>
        </p:txBody>
      </p:sp>
      <p:sp>
        <p:nvSpPr>
          <p:cNvPr id="272386" name="Text Box 2"/>
          <p:cNvSpPr txBox="1">
            <a:spLocks noChangeArrowheads="1"/>
          </p:cNvSpPr>
          <p:nvPr/>
        </p:nvSpPr>
        <p:spPr bwMode="auto">
          <a:xfrm>
            <a:off x="990600" y="99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у</a:t>
            </a:r>
          </a:p>
        </p:txBody>
      </p:sp>
      <p:graphicFrame>
        <p:nvGraphicFramePr>
          <p:cNvPr id="272387" name="Object 3"/>
          <p:cNvGraphicFramePr>
            <a:graphicFrameLocks noChangeAspect="1"/>
          </p:cNvGraphicFramePr>
          <p:nvPr/>
        </p:nvGraphicFramePr>
        <p:xfrm>
          <a:off x="2819400" y="2325688"/>
          <a:ext cx="1143000" cy="874712"/>
        </p:xfrm>
        <a:graphic>
          <a:graphicData uri="http://schemas.openxmlformats.org/presentationml/2006/ole">
            <p:oleObj spid="_x0000_s272387" name="Формула" r:id="rId4" imgW="431640" imgH="330120" progId="Equation.3">
              <p:embed/>
            </p:oleObj>
          </a:graphicData>
        </a:graphic>
      </p:graphicFrame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113665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0</a:t>
            </a:r>
          </a:p>
        </p:txBody>
      </p:sp>
      <p:sp>
        <p:nvSpPr>
          <p:cNvPr id="272389" name="Freeform 5"/>
          <p:cNvSpPr>
            <a:spLocks/>
          </p:cNvSpPr>
          <p:nvPr/>
        </p:nvSpPr>
        <p:spPr bwMode="auto">
          <a:xfrm>
            <a:off x="484188" y="3114675"/>
            <a:ext cx="3424237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60" y="2"/>
              </a:cxn>
            </a:cxnLst>
            <a:rect l="0" t="0" r="r" b="b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2390" name="Freeform 6"/>
          <p:cNvSpPr>
            <a:spLocks/>
          </p:cNvSpPr>
          <p:nvPr/>
        </p:nvSpPr>
        <p:spPr bwMode="auto">
          <a:xfrm>
            <a:off x="425450" y="4565650"/>
            <a:ext cx="3470275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00" y="0"/>
              </a:cxn>
            </a:cxnLst>
            <a:rect l="0" t="0" r="r" b="b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2391" name="Freeform 7"/>
          <p:cNvSpPr>
            <a:spLocks/>
          </p:cNvSpPr>
          <p:nvPr/>
        </p:nvSpPr>
        <p:spPr bwMode="auto">
          <a:xfrm>
            <a:off x="425450" y="4267200"/>
            <a:ext cx="3478213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108" y="0"/>
              </a:cxn>
            </a:cxnLst>
            <a:rect l="0" t="0" r="r" b="b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2392" name="Freeform 8"/>
          <p:cNvSpPr>
            <a:spLocks/>
          </p:cNvSpPr>
          <p:nvPr/>
        </p:nvSpPr>
        <p:spPr bwMode="auto">
          <a:xfrm>
            <a:off x="407988" y="4000500"/>
            <a:ext cx="352742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52" y="0"/>
              </a:cxn>
            </a:cxnLst>
            <a:rect l="0" t="0" r="r" b="b"/>
            <a:pathLst>
              <a:path w="3152" h="1">
                <a:moveTo>
                  <a:pt x="0" y="0"/>
                </a:moveTo>
                <a:lnTo>
                  <a:pt x="315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2393" name="Freeform 9"/>
          <p:cNvSpPr>
            <a:spLocks/>
          </p:cNvSpPr>
          <p:nvPr/>
        </p:nvSpPr>
        <p:spPr bwMode="auto">
          <a:xfrm>
            <a:off x="434975" y="2819400"/>
            <a:ext cx="34686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0" y="0"/>
              </a:cxn>
            </a:cxnLst>
            <a:rect l="0" t="0" r="r" b="b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2394" name="Freeform 10"/>
          <p:cNvSpPr>
            <a:spLocks/>
          </p:cNvSpPr>
          <p:nvPr/>
        </p:nvSpPr>
        <p:spPr bwMode="auto">
          <a:xfrm>
            <a:off x="420688" y="2514600"/>
            <a:ext cx="3482975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2395" name="Freeform 11"/>
          <p:cNvSpPr>
            <a:spLocks/>
          </p:cNvSpPr>
          <p:nvPr/>
        </p:nvSpPr>
        <p:spPr bwMode="auto">
          <a:xfrm>
            <a:off x="425450" y="2209800"/>
            <a:ext cx="3478213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8" y="4"/>
              </a:cxn>
            </a:cxnLst>
            <a:rect l="0" t="0" r="r" b="b"/>
            <a:pathLst>
              <a:path w="3108" h="4">
                <a:moveTo>
                  <a:pt x="0" y="0"/>
                </a:moveTo>
                <a:lnTo>
                  <a:pt x="3108" y="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2396" name="Freeform 12"/>
          <p:cNvSpPr>
            <a:spLocks/>
          </p:cNvSpPr>
          <p:nvPr/>
        </p:nvSpPr>
        <p:spPr bwMode="auto">
          <a:xfrm>
            <a:off x="420688" y="1905000"/>
            <a:ext cx="3482975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2397" name="Freeform 13"/>
          <p:cNvSpPr>
            <a:spLocks/>
          </p:cNvSpPr>
          <p:nvPr/>
        </p:nvSpPr>
        <p:spPr bwMode="auto">
          <a:xfrm>
            <a:off x="430213" y="1600200"/>
            <a:ext cx="34734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4" y="0"/>
              </a:cxn>
            </a:cxnLst>
            <a:rect l="0" t="0" r="r" b="b"/>
            <a:pathLst>
              <a:path w="3104" h="1">
                <a:moveTo>
                  <a:pt x="0" y="0"/>
                </a:moveTo>
                <a:lnTo>
                  <a:pt x="3104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2398" name="Freeform 14"/>
          <p:cNvSpPr>
            <a:spLocks/>
          </p:cNvSpPr>
          <p:nvPr/>
        </p:nvSpPr>
        <p:spPr bwMode="auto">
          <a:xfrm>
            <a:off x="439738" y="1295400"/>
            <a:ext cx="346075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092" y="0"/>
              </a:cxn>
            </a:cxnLst>
            <a:rect l="0" t="0" r="r" b="b"/>
            <a:pathLst>
              <a:path w="3092" h="8">
                <a:moveTo>
                  <a:pt x="0" y="8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2399" name="Freeform 15"/>
          <p:cNvSpPr>
            <a:spLocks/>
          </p:cNvSpPr>
          <p:nvPr/>
        </p:nvSpPr>
        <p:spPr bwMode="auto">
          <a:xfrm>
            <a:off x="381000" y="3695700"/>
            <a:ext cx="35814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00" y="0"/>
              </a:cxn>
            </a:cxnLst>
            <a:rect l="0" t="0" r="r" b="b"/>
            <a:pathLst>
              <a:path w="3200" h="1">
                <a:moveTo>
                  <a:pt x="0" y="0"/>
                </a:moveTo>
                <a:lnTo>
                  <a:pt x="320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72400" name="Group 16"/>
          <p:cNvGrpSpPr>
            <a:grpSpLocks/>
          </p:cNvGrpSpPr>
          <p:nvPr/>
        </p:nvGrpSpPr>
        <p:grpSpPr bwMode="auto">
          <a:xfrm>
            <a:off x="488950" y="1143000"/>
            <a:ext cx="3392488" cy="3505200"/>
            <a:chOff x="1076" y="720"/>
            <a:chExt cx="2137" cy="3199"/>
          </a:xfrm>
        </p:grpSpPr>
        <p:sp>
          <p:nvSpPr>
            <p:cNvPr id="272401" name="Freeform 17"/>
            <p:cNvSpPr>
              <a:spLocks/>
            </p:cNvSpPr>
            <p:nvPr/>
          </p:nvSpPr>
          <p:spPr bwMode="auto">
            <a:xfrm>
              <a:off x="3212" y="744"/>
              <a:ext cx="1" cy="3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36"/>
                </a:cxn>
              </a:cxnLst>
              <a:rect l="0" t="0" r="r" b="b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02" name="Freeform 18"/>
            <p:cNvSpPr>
              <a:spLocks/>
            </p:cNvSpPr>
            <p:nvPr/>
          </p:nvSpPr>
          <p:spPr bwMode="auto">
            <a:xfrm>
              <a:off x="3016" y="736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03" name="Freeform 19"/>
            <p:cNvSpPr>
              <a:spLocks/>
            </p:cNvSpPr>
            <p:nvPr/>
          </p:nvSpPr>
          <p:spPr bwMode="auto">
            <a:xfrm>
              <a:off x="2820" y="736"/>
              <a:ext cx="4" cy="316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8"/>
                </a:cxn>
              </a:cxnLst>
              <a:rect l="0" t="0" r="r" b="b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04" name="Freeform 20"/>
            <p:cNvSpPr>
              <a:spLocks/>
            </p:cNvSpPr>
            <p:nvPr/>
          </p:nvSpPr>
          <p:spPr bwMode="auto">
            <a:xfrm>
              <a:off x="2628" y="736"/>
              <a:ext cx="1" cy="3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0"/>
                </a:cxn>
              </a:cxnLst>
              <a:rect l="0" t="0" r="r" b="b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05" name="Freeform 21"/>
            <p:cNvSpPr>
              <a:spLocks/>
            </p:cNvSpPr>
            <p:nvPr/>
          </p:nvSpPr>
          <p:spPr bwMode="auto">
            <a:xfrm>
              <a:off x="2432" y="732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06" name="Freeform 22"/>
            <p:cNvSpPr>
              <a:spLocks/>
            </p:cNvSpPr>
            <p:nvPr/>
          </p:nvSpPr>
          <p:spPr bwMode="auto">
            <a:xfrm>
              <a:off x="2228" y="728"/>
              <a:ext cx="14" cy="31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3191"/>
                </a:cxn>
              </a:cxnLst>
              <a:rect l="0" t="0" r="r" b="b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07" name="Freeform 23"/>
            <p:cNvSpPr>
              <a:spLocks/>
            </p:cNvSpPr>
            <p:nvPr/>
          </p:nvSpPr>
          <p:spPr bwMode="auto">
            <a:xfrm>
              <a:off x="2044" y="744"/>
              <a:ext cx="4" cy="31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0"/>
                </a:cxn>
              </a:cxnLst>
              <a:rect l="0" t="0" r="r" b="b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08" name="Freeform 24"/>
            <p:cNvSpPr>
              <a:spLocks/>
            </p:cNvSpPr>
            <p:nvPr/>
          </p:nvSpPr>
          <p:spPr bwMode="auto">
            <a:xfrm>
              <a:off x="1852" y="744"/>
              <a:ext cx="1" cy="3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2"/>
                </a:cxn>
              </a:cxnLst>
              <a:rect l="0" t="0" r="r" b="b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09" name="Freeform 25"/>
            <p:cNvSpPr>
              <a:spLocks/>
            </p:cNvSpPr>
            <p:nvPr/>
          </p:nvSpPr>
          <p:spPr bwMode="auto">
            <a:xfrm>
              <a:off x="1460" y="720"/>
              <a:ext cx="11" cy="31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3199"/>
                </a:cxn>
              </a:cxnLst>
              <a:rect l="0" t="0" r="r" b="b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10" name="Freeform 26"/>
            <p:cNvSpPr>
              <a:spLocks/>
            </p:cNvSpPr>
            <p:nvPr/>
          </p:nvSpPr>
          <p:spPr bwMode="auto">
            <a:xfrm>
              <a:off x="1268" y="736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11" name="Freeform 27"/>
            <p:cNvSpPr>
              <a:spLocks/>
            </p:cNvSpPr>
            <p:nvPr/>
          </p:nvSpPr>
          <p:spPr bwMode="auto">
            <a:xfrm>
              <a:off x="1076" y="740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12" name="Line 28"/>
            <p:cNvSpPr>
              <a:spLocks noChangeShapeType="1"/>
            </p:cNvSpPr>
            <p:nvPr/>
          </p:nvSpPr>
          <p:spPr bwMode="auto">
            <a:xfrm flipV="1">
              <a:off x="1665" y="722"/>
              <a:ext cx="0" cy="3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2413" name="Text Box 29"/>
          <p:cNvSpPr txBox="1">
            <a:spLocks noChangeArrowheads="1"/>
          </p:cNvSpPr>
          <p:nvPr/>
        </p:nvSpPr>
        <p:spPr bwMode="auto">
          <a:xfrm>
            <a:off x="1639888" y="3665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72414" name="Text Box 30"/>
          <p:cNvSpPr txBox="1">
            <a:spLocks noChangeArrowheads="1"/>
          </p:cNvSpPr>
          <p:nvPr/>
        </p:nvSpPr>
        <p:spPr bwMode="auto">
          <a:xfrm>
            <a:off x="160020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1</a:t>
            </a:r>
          </a:p>
        </p:txBody>
      </p:sp>
      <p:sp>
        <p:nvSpPr>
          <p:cNvPr id="272415" name="Text Box 31"/>
          <p:cNvSpPr txBox="1">
            <a:spLocks noChangeArrowheads="1"/>
          </p:cNvSpPr>
          <p:nvPr/>
        </p:nvSpPr>
        <p:spPr bwMode="auto">
          <a:xfrm>
            <a:off x="3581400" y="35956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х</a:t>
            </a:r>
          </a:p>
        </p:txBody>
      </p:sp>
      <p:sp>
        <p:nvSpPr>
          <p:cNvPr id="272416" name="Freeform 32"/>
          <p:cNvSpPr>
            <a:spLocks/>
          </p:cNvSpPr>
          <p:nvPr/>
        </p:nvSpPr>
        <p:spPr bwMode="auto">
          <a:xfrm>
            <a:off x="1409700" y="3149600"/>
            <a:ext cx="2540000" cy="5588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64" y="224"/>
              </a:cxn>
              <a:cxn ang="0">
                <a:pos x="192" y="160"/>
              </a:cxn>
              <a:cxn ang="0">
                <a:pos x="640" y="64"/>
              </a:cxn>
              <a:cxn ang="0">
                <a:pos x="1600" y="0"/>
              </a:cxn>
            </a:cxnLst>
            <a:rect l="0" t="0" r="r" b="b"/>
            <a:pathLst>
              <a:path w="1600" h="352">
                <a:moveTo>
                  <a:pt x="0" y="352"/>
                </a:moveTo>
                <a:cubicBezTo>
                  <a:pt x="11" y="331"/>
                  <a:pt x="32" y="256"/>
                  <a:pt x="64" y="224"/>
                </a:cubicBezTo>
                <a:cubicBezTo>
                  <a:pt x="96" y="192"/>
                  <a:pt x="96" y="187"/>
                  <a:pt x="192" y="160"/>
                </a:cubicBezTo>
                <a:cubicBezTo>
                  <a:pt x="288" y="133"/>
                  <a:pt x="405" y="91"/>
                  <a:pt x="640" y="64"/>
                </a:cubicBezTo>
                <a:cubicBezTo>
                  <a:pt x="875" y="37"/>
                  <a:pt x="1400" y="13"/>
                  <a:pt x="1600" y="0"/>
                </a:cubicBezTo>
              </a:path>
            </a:pathLst>
          </a:custGeom>
          <a:noFill/>
          <a:ln w="28575" cmpd="sng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2417" name="Oval 33"/>
          <p:cNvSpPr>
            <a:spLocks noChangeArrowheads="1"/>
          </p:cNvSpPr>
          <p:nvPr/>
        </p:nvSpPr>
        <p:spPr bwMode="auto">
          <a:xfrm>
            <a:off x="1371600" y="3657600"/>
            <a:ext cx="76200" cy="762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2418" name="Line 34"/>
          <p:cNvSpPr>
            <a:spLocks noChangeShapeType="1"/>
          </p:cNvSpPr>
          <p:nvPr/>
        </p:nvSpPr>
        <p:spPr bwMode="auto">
          <a:xfrm flipV="1">
            <a:off x="1447800" y="1600200"/>
            <a:ext cx="21336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2419" name="Freeform 35"/>
          <p:cNvSpPr>
            <a:spLocks/>
          </p:cNvSpPr>
          <p:nvPr/>
        </p:nvSpPr>
        <p:spPr bwMode="auto">
          <a:xfrm>
            <a:off x="484188" y="3397250"/>
            <a:ext cx="341630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052" y="0"/>
              </a:cxn>
            </a:cxnLst>
            <a:rect l="0" t="0" r="r" b="b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2420" name="Oval 36"/>
          <p:cNvSpPr>
            <a:spLocks noChangeArrowheads="1"/>
          </p:cNvSpPr>
          <p:nvPr/>
        </p:nvSpPr>
        <p:spPr bwMode="auto">
          <a:xfrm>
            <a:off x="16764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2421" name="Text Box 37"/>
          <p:cNvSpPr txBox="1">
            <a:spLocks noChangeArrowheads="1"/>
          </p:cNvSpPr>
          <p:nvPr/>
        </p:nvSpPr>
        <p:spPr bwMode="auto">
          <a:xfrm rot="-2616169">
            <a:off x="2819400" y="1524000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у=х</a:t>
            </a:r>
          </a:p>
        </p:txBody>
      </p:sp>
      <p:grpSp>
        <p:nvGrpSpPr>
          <p:cNvPr id="272422" name="Group 38"/>
          <p:cNvGrpSpPr>
            <a:grpSpLocks/>
          </p:cNvGrpSpPr>
          <p:nvPr/>
        </p:nvGrpSpPr>
        <p:grpSpPr bwMode="auto">
          <a:xfrm>
            <a:off x="4953000" y="457200"/>
            <a:ext cx="3582988" cy="4191000"/>
            <a:chOff x="3120" y="288"/>
            <a:chExt cx="2257" cy="2640"/>
          </a:xfrm>
        </p:grpSpPr>
        <p:sp>
          <p:nvSpPr>
            <p:cNvPr id="272423" name="Text Box 39"/>
            <p:cNvSpPr txBox="1">
              <a:spLocks noChangeArrowheads="1"/>
            </p:cNvSpPr>
            <p:nvPr/>
          </p:nvSpPr>
          <p:spPr bwMode="auto">
            <a:xfrm>
              <a:off x="3596" y="230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b="1"/>
                <a:t>0</a:t>
              </a:r>
            </a:p>
          </p:txBody>
        </p:sp>
        <p:sp>
          <p:nvSpPr>
            <p:cNvPr id="272424" name="Freeform 40"/>
            <p:cNvSpPr>
              <a:spLocks/>
            </p:cNvSpPr>
            <p:nvPr/>
          </p:nvSpPr>
          <p:spPr bwMode="auto">
            <a:xfrm>
              <a:off x="3185" y="1962"/>
              <a:ext cx="215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60" y="2"/>
                </a:cxn>
              </a:cxnLst>
              <a:rect l="0" t="0" r="r" b="b"/>
              <a:pathLst>
                <a:path w="3060" h="2">
                  <a:moveTo>
                    <a:pt x="0" y="0"/>
                  </a:moveTo>
                  <a:lnTo>
                    <a:pt x="3060" y="2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25" name="Freeform 41"/>
            <p:cNvSpPr>
              <a:spLocks/>
            </p:cNvSpPr>
            <p:nvPr/>
          </p:nvSpPr>
          <p:spPr bwMode="auto">
            <a:xfrm>
              <a:off x="3148" y="2876"/>
              <a:ext cx="2186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00" y="0"/>
                </a:cxn>
              </a:cxnLst>
              <a:rect l="0" t="0" r="r" b="b"/>
              <a:pathLst>
                <a:path w="3100" h="4">
                  <a:moveTo>
                    <a:pt x="0" y="4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26" name="Freeform 42"/>
            <p:cNvSpPr>
              <a:spLocks/>
            </p:cNvSpPr>
            <p:nvPr/>
          </p:nvSpPr>
          <p:spPr bwMode="auto">
            <a:xfrm>
              <a:off x="3148" y="2688"/>
              <a:ext cx="219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8" y="0"/>
                </a:cxn>
              </a:cxnLst>
              <a:rect l="0" t="0" r="r" b="b"/>
              <a:pathLst>
                <a:path w="3108" h="8">
                  <a:moveTo>
                    <a:pt x="0" y="8"/>
                  </a:moveTo>
                  <a:lnTo>
                    <a:pt x="3108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27" name="Freeform 43"/>
            <p:cNvSpPr>
              <a:spLocks/>
            </p:cNvSpPr>
            <p:nvPr/>
          </p:nvSpPr>
          <p:spPr bwMode="auto">
            <a:xfrm>
              <a:off x="3137" y="2520"/>
              <a:ext cx="222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52" y="0"/>
                </a:cxn>
              </a:cxnLst>
              <a:rect l="0" t="0" r="r" b="b"/>
              <a:pathLst>
                <a:path w="3152" h="1">
                  <a:moveTo>
                    <a:pt x="0" y="0"/>
                  </a:moveTo>
                  <a:lnTo>
                    <a:pt x="3152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28" name="Freeform 44"/>
            <p:cNvSpPr>
              <a:spLocks/>
            </p:cNvSpPr>
            <p:nvPr/>
          </p:nvSpPr>
          <p:spPr bwMode="auto">
            <a:xfrm>
              <a:off x="3154" y="1776"/>
              <a:ext cx="218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0" y="0"/>
                </a:cxn>
              </a:cxnLst>
              <a:rect l="0" t="0" r="r" b="b"/>
              <a:pathLst>
                <a:path w="3100" h="1">
                  <a:moveTo>
                    <a:pt x="0" y="0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29" name="Freeform 45"/>
            <p:cNvSpPr>
              <a:spLocks/>
            </p:cNvSpPr>
            <p:nvPr/>
          </p:nvSpPr>
          <p:spPr bwMode="auto">
            <a:xfrm>
              <a:off x="3145" y="1584"/>
              <a:ext cx="2194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30" name="Freeform 46"/>
            <p:cNvSpPr>
              <a:spLocks/>
            </p:cNvSpPr>
            <p:nvPr/>
          </p:nvSpPr>
          <p:spPr bwMode="auto">
            <a:xfrm>
              <a:off x="3148" y="1392"/>
              <a:ext cx="219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8" y="4"/>
                </a:cxn>
              </a:cxnLst>
              <a:rect l="0" t="0" r="r" b="b"/>
              <a:pathLst>
                <a:path w="3108" h="4">
                  <a:moveTo>
                    <a:pt x="0" y="0"/>
                  </a:moveTo>
                  <a:lnTo>
                    <a:pt x="3108" y="4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31" name="Freeform 47"/>
            <p:cNvSpPr>
              <a:spLocks/>
            </p:cNvSpPr>
            <p:nvPr/>
          </p:nvSpPr>
          <p:spPr bwMode="auto">
            <a:xfrm>
              <a:off x="3145" y="1200"/>
              <a:ext cx="2194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32" name="Freeform 48"/>
            <p:cNvSpPr>
              <a:spLocks/>
            </p:cNvSpPr>
            <p:nvPr/>
          </p:nvSpPr>
          <p:spPr bwMode="auto">
            <a:xfrm>
              <a:off x="3151" y="1008"/>
              <a:ext cx="21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4" y="0"/>
                </a:cxn>
              </a:cxnLst>
              <a:rect l="0" t="0" r="r" b="b"/>
              <a:pathLst>
                <a:path w="3104" h="1">
                  <a:moveTo>
                    <a:pt x="0" y="0"/>
                  </a:moveTo>
                  <a:lnTo>
                    <a:pt x="3104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33" name="Freeform 49"/>
            <p:cNvSpPr>
              <a:spLocks/>
            </p:cNvSpPr>
            <p:nvPr/>
          </p:nvSpPr>
          <p:spPr bwMode="auto">
            <a:xfrm>
              <a:off x="3157" y="816"/>
              <a:ext cx="2180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092" y="0"/>
                </a:cxn>
              </a:cxnLst>
              <a:rect l="0" t="0" r="r" b="b"/>
              <a:pathLst>
                <a:path w="3092" h="8">
                  <a:moveTo>
                    <a:pt x="0" y="8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34" name="Freeform 50"/>
            <p:cNvSpPr>
              <a:spLocks/>
            </p:cNvSpPr>
            <p:nvPr/>
          </p:nvSpPr>
          <p:spPr bwMode="auto">
            <a:xfrm>
              <a:off x="3120" y="2328"/>
              <a:ext cx="225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0" y="0"/>
                </a:cxn>
              </a:cxnLst>
              <a:rect l="0" t="0" r="r" b="b"/>
              <a:pathLst>
                <a:path w="3200" h="1">
                  <a:moveTo>
                    <a:pt x="0" y="0"/>
                  </a:moveTo>
                  <a:lnTo>
                    <a:pt x="320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35" name="Freeform 51"/>
            <p:cNvSpPr>
              <a:spLocks/>
            </p:cNvSpPr>
            <p:nvPr/>
          </p:nvSpPr>
          <p:spPr bwMode="auto">
            <a:xfrm>
              <a:off x="5324" y="737"/>
              <a:ext cx="1" cy="2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36"/>
                </a:cxn>
              </a:cxnLst>
              <a:rect l="0" t="0" r="r" b="b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36" name="Freeform 52"/>
            <p:cNvSpPr>
              <a:spLocks/>
            </p:cNvSpPr>
            <p:nvPr/>
          </p:nvSpPr>
          <p:spPr bwMode="auto">
            <a:xfrm>
              <a:off x="5128" y="731"/>
              <a:ext cx="4" cy="218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37" name="Freeform 53"/>
            <p:cNvSpPr>
              <a:spLocks/>
            </p:cNvSpPr>
            <p:nvPr/>
          </p:nvSpPr>
          <p:spPr bwMode="auto">
            <a:xfrm>
              <a:off x="4932" y="731"/>
              <a:ext cx="4" cy="2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8"/>
                </a:cxn>
              </a:cxnLst>
              <a:rect l="0" t="0" r="r" b="b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38" name="Freeform 54"/>
            <p:cNvSpPr>
              <a:spLocks/>
            </p:cNvSpPr>
            <p:nvPr/>
          </p:nvSpPr>
          <p:spPr bwMode="auto">
            <a:xfrm>
              <a:off x="4740" y="731"/>
              <a:ext cx="1" cy="21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0"/>
                </a:cxn>
              </a:cxnLst>
              <a:rect l="0" t="0" r="r" b="b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39" name="Freeform 55"/>
            <p:cNvSpPr>
              <a:spLocks/>
            </p:cNvSpPr>
            <p:nvPr/>
          </p:nvSpPr>
          <p:spPr bwMode="auto">
            <a:xfrm>
              <a:off x="4544" y="728"/>
              <a:ext cx="4" cy="219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40" name="Freeform 56"/>
            <p:cNvSpPr>
              <a:spLocks/>
            </p:cNvSpPr>
            <p:nvPr/>
          </p:nvSpPr>
          <p:spPr bwMode="auto">
            <a:xfrm>
              <a:off x="4340" y="726"/>
              <a:ext cx="14" cy="22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3191"/>
                </a:cxn>
              </a:cxnLst>
              <a:rect l="0" t="0" r="r" b="b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41" name="Freeform 57"/>
            <p:cNvSpPr>
              <a:spLocks/>
            </p:cNvSpPr>
            <p:nvPr/>
          </p:nvSpPr>
          <p:spPr bwMode="auto">
            <a:xfrm>
              <a:off x="4156" y="737"/>
              <a:ext cx="4" cy="2181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0"/>
                </a:cxn>
              </a:cxnLst>
              <a:rect l="0" t="0" r="r" b="b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42" name="Freeform 58"/>
            <p:cNvSpPr>
              <a:spLocks/>
            </p:cNvSpPr>
            <p:nvPr/>
          </p:nvSpPr>
          <p:spPr bwMode="auto">
            <a:xfrm>
              <a:off x="3964" y="737"/>
              <a:ext cx="1" cy="2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2"/>
                </a:cxn>
              </a:cxnLst>
              <a:rect l="0" t="0" r="r" b="b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43" name="Freeform 59"/>
            <p:cNvSpPr>
              <a:spLocks/>
            </p:cNvSpPr>
            <p:nvPr/>
          </p:nvSpPr>
          <p:spPr bwMode="auto">
            <a:xfrm>
              <a:off x="3572" y="720"/>
              <a:ext cx="11" cy="22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3199"/>
                </a:cxn>
              </a:cxnLst>
              <a:rect l="0" t="0" r="r" b="b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44" name="Freeform 60"/>
            <p:cNvSpPr>
              <a:spLocks/>
            </p:cNvSpPr>
            <p:nvPr/>
          </p:nvSpPr>
          <p:spPr bwMode="auto">
            <a:xfrm>
              <a:off x="3380" y="731"/>
              <a:ext cx="1" cy="2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45" name="Freeform 61"/>
            <p:cNvSpPr>
              <a:spLocks/>
            </p:cNvSpPr>
            <p:nvPr/>
          </p:nvSpPr>
          <p:spPr bwMode="auto">
            <a:xfrm>
              <a:off x="3188" y="734"/>
              <a:ext cx="4" cy="218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46" name="Line 62"/>
            <p:cNvSpPr>
              <a:spLocks noChangeShapeType="1"/>
            </p:cNvSpPr>
            <p:nvPr/>
          </p:nvSpPr>
          <p:spPr bwMode="auto">
            <a:xfrm flipV="1">
              <a:off x="3777" y="721"/>
              <a:ext cx="0" cy="2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47" name="Text Box 63"/>
            <p:cNvSpPr txBox="1">
              <a:spLocks noChangeArrowheads="1"/>
            </p:cNvSpPr>
            <p:nvPr/>
          </p:nvSpPr>
          <p:spPr bwMode="auto">
            <a:xfrm>
              <a:off x="3913" y="2309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/>
            </a:p>
          </p:txBody>
        </p:sp>
        <p:sp>
          <p:nvSpPr>
            <p:cNvPr id="272448" name="Text Box 64"/>
            <p:cNvSpPr txBox="1">
              <a:spLocks noChangeArrowheads="1"/>
            </p:cNvSpPr>
            <p:nvPr/>
          </p:nvSpPr>
          <p:spPr bwMode="auto">
            <a:xfrm>
              <a:off x="3888" y="230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1</a:t>
              </a:r>
            </a:p>
          </p:txBody>
        </p:sp>
        <p:sp>
          <p:nvSpPr>
            <p:cNvPr id="272449" name="Text Box 65"/>
            <p:cNvSpPr txBox="1">
              <a:spLocks noChangeArrowheads="1"/>
            </p:cNvSpPr>
            <p:nvPr/>
          </p:nvSpPr>
          <p:spPr bwMode="auto">
            <a:xfrm>
              <a:off x="5136" y="2265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/>
                <a:t>х</a:t>
              </a:r>
            </a:p>
          </p:txBody>
        </p:sp>
        <p:sp>
          <p:nvSpPr>
            <p:cNvPr id="272450" name="Text Box 66"/>
            <p:cNvSpPr txBox="1">
              <a:spLocks noChangeArrowheads="1"/>
            </p:cNvSpPr>
            <p:nvPr/>
          </p:nvSpPr>
          <p:spPr bwMode="auto">
            <a:xfrm>
              <a:off x="3504" y="624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/>
                <a:t>у</a:t>
              </a:r>
            </a:p>
          </p:txBody>
        </p:sp>
        <p:graphicFrame>
          <p:nvGraphicFramePr>
            <p:cNvPr id="272451" name="Object 67"/>
            <p:cNvGraphicFramePr>
              <a:graphicFrameLocks noChangeAspect="1"/>
            </p:cNvGraphicFramePr>
            <p:nvPr/>
          </p:nvGraphicFramePr>
          <p:xfrm>
            <a:off x="4128" y="288"/>
            <a:ext cx="720" cy="551"/>
          </p:xfrm>
          <a:graphic>
            <a:graphicData uri="http://schemas.openxmlformats.org/presentationml/2006/ole">
              <p:oleObj spid="_x0000_s272451" name="Формула" r:id="rId5" imgW="431640" imgH="330120" progId="Equation.3">
                <p:embed/>
              </p:oleObj>
            </a:graphicData>
          </a:graphic>
        </p:graphicFrame>
        <p:sp>
          <p:nvSpPr>
            <p:cNvPr id="272452" name="Freeform 68"/>
            <p:cNvSpPr>
              <a:spLocks/>
            </p:cNvSpPr>
            <p:nvPr/>
          </p:nvSpPr>
          <p:spPr bwMode="auto">
            <a:xfrm>
              <a:off x="3744" y="672"/>
              <a:ext cx="384" cy="1680"/>
            </a:xfrm>
            <a:custGeom>
              <a:avLst/>
              <a:gdLst/>
              <a:ahLst/>
              <a:cxnLst>
                <a:cxn ang="0">
                  <a:pos x="0" y="1680"/>
                </a:cxn>
                <a:cxn ang="0">
                  <a:pos x="144" y="1600"/>
                </a:cxn>
                <a:cxn ang="0">
                  <a:pos x="224" y="1456"/>
                </a:cxn>
                <a:cxn ang="0">
                  <a:pos x="304" y="1040"/>
                </a:cxn>
                <a:cxn ang="0">
                  <a:pos x="352" y="528"/>
                </a:cxn>
                <a:cxn ang="0">
                  <a:pos x="384" y="0"/>
                </a:cxn>
              </a:cxnLst>
              <a:rect l="0" t="0" r="r" b="b"/>
              <a:pathLst>
                <a:path w="384" h="1680">
                  <a:moveTo>
                    <a:pt x="0" y="1680"/>
                  </a:moveTo>
                  <a:cubicBezTo>
                    <a:pt x="24" y="1667"/>
                    <a:pt x="107" y="1637"/>
                    <a:pt x="144" y="1600"/>
                  </a:cubicBezTo>
                  <a:cubicBezTo>
                    <a:pt x="181" y="1563"/>
                    <a:pt x="197" y="1549"/>
                    <a:pt x="224" y="1456"/>
                  </a:cubicBezTo>
                  <a:cubicBezTo>
                    <a:pt x="251" y="1363"/>
                    <a:pt x="283" y="1195"/>
                    <a:pt x="304" y="1040"/>
                  </a:cubicBezTo>
                  <a:cubicBezTo>
                    <a:pt x="325" y="885"/>
                    <a:pt x="339" y="701"/>
                    <a:pt x="352" y="528"/>
                  </a:cubicBezTo>
                  <a:cubicBezTo>
                    <a:pt x="365" y="355"/>
                    <a:pt x="377" y="110"/>
                    <a:pt x="384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53" name="Oval 69"/>
            <p:cNvSpPr>
              <a:spLocks noChangeArrowheads="1"/>
            </p:cNvSpPr>
            <p:nvPr/>
          </p:nvSpPr>
          <p:spPr bwMode="auto">
            <a:xfrm>
              <a:off x="374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2454" name="Line 70"/>
            <p:cNvSpPr>
              <a:spLocks noChangeShapeType="1"/>
            </p:cNvSpPr>
            <p:nvPr/>
          </p:nvSpPr>
          <p:spPr bwMode="auto">
            <a:xfrm flipV="1">
              <a:off x="3792" y="1008"/>
              <a:ext cx="1344" cy="12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55" name="Freeform 71"/>
            <p:cNvSpPr>
              <a:spLocks/>
            </p:cNvSpPr>
            <p:nvPr/>
          </p:nvSpPr>
          <p:spPr bwMode="auto">
            <a:xfrm>
              <a:off x="3185" y="2140"/>
              <a:ext cx="215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052" y="0"/>
                </a:cxn>
              </a:cxnLst>
              <a:rect l="0" t="0" r="r" b="b"/>
              <a:pathLst>
                <a:path w="3052" h="4">
                  <a:moveTo>
                    <a:pt x="0" y="4"/>
                  </a:moveTo>
                  <a:lnTo>
                    <a:pt x="3052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56" name="Oval 72"/>
            <p:cNvSpPr>
              <a:spLocks noChangeArrowheads="1"/>
            </p:cNvSpPr>
            <p:nvPr/>
          </p:nvSpPr>
          <p:spPr bwMode="auto">
            <a:xfrm>
              <a:off x="3936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2457" name="Text Box 73"/>
            <p:cNvSpPr txBox="1">
              <a:spLocks noChangeArrowheads="1"/>
            </p:cNvSpPr>
            <p:nvPr/>
          </p:nvSpPr>
          <p:spPr bwMode="auto">
            <a:xfrm rot="-2498013">
              <a:off x="4608" y="1008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/>
                <a:t>у=х</a:t>
              </a:r>
            </a:p>
          </p:txBody>
        </p:sp>
      </p:grpSp>
      <p:sp>
        <p:nvSpPr>
          <p:cNvPr id="272458" name="Text Box 74"/>
          <p:cNvSpPr txBox="1">
            <a:spLocks noChangeArrowheads="1"/>
          </p:cNvSpPr>
          <p:nvPr/>
        </p:nvSpPr>
        <p:spPr bwMode="auto">
          <a:xfrm>
            <a:off x="457200" y="228600"/>
            <a:ext cx="1216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№ 124 (2)</a:t>
            </a:r>
          </a:p>
        </p:txBody>
      </p:sp>
      <p:graphicFrame>
        <p:nvGraphicFramePr>
          <p:cNvPr id="272459" name="Object 75"/>
          <p:cNvGraphicFramePr>
            <a:graphicFrameLocks noChangeAspect="1"/>
          </p:cNvGraphicFramePr>
          <p:nvPr/>
        </p:nvGraphicFramePr>
        <p:xfrm>
          <a:off x="2743200" y="5181600"/>
          <a:ext cx="1981200" cy="809625"/>
        </p:xfrm>
        <a:graphic>
          <a:graphicData uri="http://schemas.openxmlformats.org/presentationml/2006/ole">
            <p:oleObj spid="_x0000_s272459" name="Формула" r:id="rId6" imgW="622080" imgH="253800" progId="Equation.3">
              <p:embed/>
            </p:oleObj>
          </a:graphicData>
        </a:graphic>
      </p:graphicFrame>
      <p:grpSp>
        <p:nvGrpSpPr>
          <p:cNvPr id="272460" name="Group 76"/>
          <p:cNvGrpSpPr>
            <a:grpSpLocks/>
          </p:cNvGrpSpPr>
          <p:nvPr/>
        </p:nvGrpSpPr>
        <p:grpSpPr bwMode="auto">
          <a:xfrm rot="23604961">
            <a:off x="1219200" y="1828800"/>
            <a:ext cx="723900" cy="1825625"/>
            <a:chOff x="3797" y="754"/>
            <a:chExt cx="852" cy="1931"/>
          </a:xfrm>
        </p:grpSpPr>
        <p:sp>
          <p:nvSpPr>
            <p:cNvPr id="272461" name="Freeform 77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62" name="Freeform 78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63" name="Freeform 79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2464" name="Freeform 80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2465" name="Freeform 81"/>
          <p:cNvSpPr>
            <a:spLocks/>
          </p:cNvSpPr>
          <p:nvPr/>
        </p:nvSpPr>
        <p:spPr bwMode="auto">
          <a:xfrm>
            <a:off x="1727200" y="3695700"/>
            <a:ext cx="21082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328" y="0"/>
              </a:cxn>
            </a:cxnLst>
            <a:rect l="0" t="0" r="r" b="b"/>
            <a:pathLst>
              <a:path w="1328" h="1">
                <a:moveTo>
                  <a:pt x="0" y="0"/>
                </a:moveTo>
                <a:lnTo>
                  <a:pt x="0" y="0"/>
                </a:lnTo>
                <a:lnTo>
                  <a:pt x="1328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2466" name="Freeform 82"/>
          <p:cNvSpPr>
            <a:spLocks/>
          </p:cNvSpPr>
          <p:nvPr/>
        </p:nvSpPr>
        <p:spPr bwMode="auto">
          <a:xfrm>
            <a:off x="1447800" y="3695700"/>
            <a:ext cx="254000" cy="1588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0" y="0"/>
              </a:cxn>
            </a:cxnLst>
            <a:rect l="0" t="0" r="r" b="b"/>
            <a:pathLst>
              <a:path w="160" h="1">
                <a:moveTo>
                  <a:pt x="160" y="0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72469" name="Object 85"/>
          <p:cNvGraphicFramePr>
            <a:graphicFrameLocks noChangeAspect="1"/>
          </p:cNvGraphicFramePr>
          <p:nvPr/>
        </p:nvGraphicFramePr>
        <p:xfrm>
          <a:off x="2743200" y="5181600"/>
          <a:ext cx="1981200" cy="809625"/>
        </p:xfrm>
        <a:graphic>
          <a:graphicData uri="http://schemas.openxmlformats.org/presentationml/2006/ole">
            <p:oleObj spid="_x0000_s272469" name="Формула" r:id="rId7" imgW="622080" imgH="2538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2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72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05834 -0.4145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72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2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C 0.00035 -0.01088 0.00087 -0.02153 0.00556 -0.02963 C 0.01024 -0.03773 0.02222 -0.04444 0.02778 -0.04815 C 0.03333 -0.05185 0.03611 -0.05185 0.03889 -0.05185 " pathEditMode="relative" ptsTypes="aaaA">
                                      <p:cBhvr>
                                        <p:cTn id="20" dur="2000" fill="hold"/>
                                        <p:tgtEl>
                                          <p:spTgt spid="272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24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2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24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2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24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2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24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24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89 -0.05185 C 0.0559 -0.06181 0.07309 -0.07153 0.09444 -0.07778 C 0.1158 -0.08403 0.14444 -0.08635 0.16666 -0.08889 C 0.18889 -0.09144 0.20746 -0.0919 0.22778 -0.0926 C 0.24809 -0.09329 0.2684 -0.09306 0.28889 -0.0926 " pathEditMode="relative" rAng="0" ptsTypes="aaaaA">
                                      <p:cBhvr>
                                        <p:cTn id="42" dur="2000" fill="hold"/>
                                        <p:tgtEl>
                                          <p:spTgt spid="272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72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72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465" grpId="0" animBg="1"/>
      <p:bldP spid="2724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563" name="Group 19"/>
          <p:cNvGrpSpPr>
            <a:grpSpLocks/>
          </p:cNvGrpSpPr>
          <p:nvPr/>
        </p:nvGrpSpPr>
        <p:grpSpPr bwMode="auto">
          <a:xfrm>
            <a:off x="304800" y="228600"/>
            <a:ext cx="8253413" cy="3013075"/>
            <a:chOff x="336" y="288"/>
            <a:chExt cx="5199" cy="1898"/>
          </a:xfrm>
        </p:grpSpPr>
        <p:sp>
          <p:nvSpPr>
            <p:cNvPr id="236553" name="Text Box 9"/>
            <p:cNvSpPr txBox="1">
              <a:spLocks noChangeArrowheads="1"/>
            </p:cNvSpPr>
            <p:nvPr/>
          </p:nvSpPr>
          <p:spPr bwMode="auto">
            <a:xfrm>
              <a:off x="336" y="288"/>
              <a:ext cx="5199" cy="1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/>
                <a:t>Как алгебраисты вместо АА, ААА, …  пишут А</a:t>
              </a:r>
              <a:r>
                <a:rPr lang="ru-RU" sz="2400" b="1" baseline="30000"/>
                <a:t>2</a:t>
              </a:r>
              <a:r>
                <a:rPr lang="ru-RU" sz="2400" b="1"/>
                <a:t>, А</a:t>
              </a:r>
              <a:r>
                <a:rPr lang="ru-RU" sz="2400" b="1" baseline="30000"/>
                <a:t>3</a:t>
              </a:r>
              <a:r>
                <a:rPr lang="ru-RU" sz="2400" b="1"/>
                <a:t>, …</a:t>
              </a:r>
              <a:endParaRPr lang="en-US" sz="2400" b="1"/>
            </a:p>
            <a:p>
              <a:endParaRPr lang="en-US" sz="2400" b="1"/>
            </a:p>
            <a:p>
              <a:r>
                <a:rPr lang="ru-RU" sz="2400" b="1"/>
                <a:t>так я вместо                         пишу </a:t>
              </a:r>
              <a:r>
                <a:rPr lang="ru-RU" sz="2400" b="1">
                  <a:latin typeface="Times New Roman" pitchFamily="18" charset="0"/>
                </a:rPr>
                <a:t>а</a:t>
              </a:r>
              <a:r>
                <a:rPr lang="ru-RU" sz="2400" b="1" baseline="30000"/>
                <a:t>-1</a:t>
              </a:r>
              <a:r>
                <a:rPr lang="ru-RU" sz="2400" b="1"/>
                <a:t>, а</a:t>
              </a:r>
              <a:r>
                <a:rPr lang="ru-RU" sz="2400" b="1" baseline="30000"/>
                <a:t>-2</a:t>
              </a:r>
              <a:r>
                <a:rPr lang="ru-RU" sz="2400" b="1"/>
                <a:t>, а</a:t>
              </a:r>
              <a:r>
                <a:rPr lang="ru-RU" sz="2400" b="1" baseline="30000"/>
                <a:t>-3</a:t>
              </a:r>
              <a:r>
                <a:rPr lang="ru-RU" sz="2400" b="1"/>
                <a:t>, …</a:t>
              </a:r>
              <a:r>
                <a:rPr lang="ru-RU" sz="2400" b="1" baseline="30000"/>
                <a:t> </a:t>
              </a:r>
              <a:r>
                <a:rPr lang="ru-RU" sz="2400" b="1"/>
                <a:t> </a:t>
              </a:r>
            </a:p>
            <a:p>
              <a:endParaRPr lang="ru-RU" sz="2400" b="1"/>
            </a:p>
            <a:p>
              <a:endParaRPr lang="ru-RU" sz="2400" b="1"/>
            </a:p>
            <a:p>
              <a:r>
                <a:rPr lang="ru-RU" sz="2400" b="1"/>
                <a:t> </a:t>
              </a:r>
            </a:p>
            <a:p>
              <a:endParaRPr lang="ru-RU" sz="2400" b="1"/>
            </a:p>
            <a:p>
              <a:r>
                <a:rPr lang="ru-RU" sz="2400" b="1"/>
                <a:t>            Ньютон И.</a:t>
              </a:r>
              <a:r>
                <a:rPr lang="en-US" sz="2400" b="1"/>
                <a:t> </a:t>
              </a:r>
              <a:endParaRPr lang="ru-RU" sz="2400" b="1"/>
            </a:p>
          </p:txBody>
        </p:sp>
        <p:graphicFrame>
          <p:nvGraphicFramePr>
            <p:cNvPr id="236550" name="Object 6"/>
            <p:cNvGraphicFramePr>
              <a:graphicFrameLocks noChangeAspect="1"/>
            </p:cNvGraphicFramePr>
            <p:nvPr/>
          </p:nvGraphicFramePr>
          <p:xfrm>
            <a:off x="1680" y="595"/>
            <a:ext cx="1200" cy="653"/>
          </p:xfrm>
          <a:graphic>
            <a:graphicData uri="http://schemas.openxmlformats.org/presentationml/2006/ole">
              <p:oleObj spid="_x0000_s236550" name="Формула" r:id="rId3" imgW="723600" imgH="393480" progId="Equation.3">
                <p:embed/>
              </p:oleObj>
            </a:graphicData>
          </a:graphic>
        </p:graphicFrame>
      </p:grpSp>
      <p:grpSp>
        <p:nvGrpSpPr>
          <p:cNvPr id="236566" name="Group 22"/>
          <p:cNvGrpSpPr>
            <a:grpSpLocks/>
          </p:cNvGrpSpPr>
          <p:nvPr/>
        </p:nvGrpSpPr>
        <p:grpSpPr bwMode="auto">
          <a:xfrm>
            <a:off x="4648200" y="1524000"/>
            <a:ext cx="4013200" cy="5041900"/>
            <a:chOff x="2928" y="960"/>
            <a:chExt cx="2528" cy="3176"/>
          </a:xfrm>
        </p:grpSpPr>
        <p:grpSp>
          <p:nvGrpSpPr>
            <p:cNvPr id="236562" name="Group 18"/>
            <p:cNvGrpSpPr>
              <a:grpSpLocks/>
            </p:cNvGrpSpPr>
            <p:nvPr/>
          </p:nvGrpSpPr>
          <p:grpSpPr bwMode="auto">
            <a:xfrm>
              <a:off x="2928" y="1104"/>
              <a:ext cx="2528" cy="3032"/>
              <a:chOff x="184" y="1240"/>
              <a:chExt cx="2528" cy="3032"/>
            </a:xfrm>
          </p:grpSpPr>
          <p:sp>
            <p:nvSpPr>
              <p:cNvPr id="236556" name="Freeform 12" descr="Дуб"/>
              <p:cNvSpPr>
                <a:spLocks/>
              </p:cNvSpPr>
              <p:nvPr/>
            </p:nvSpPr>
            <p:spPr bwMode="auto">
              <a:xfrm>
                <a:off x="192" y="1240"/>
                <a:ext cx="2520" cy="3032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2520" y="0"/>
                  </a:cxn>
                  <a:cxn ang="0">
                    <a:pos x="2520" y="3024"/>
                  </a:cxn>
                  <a:cxn ang="0">
                    <a:pos x="0" y="3032"/>
                  </a:cxn>
                  <a:cxn ang="0">
                    <a:pos x="8" y="0"/>
                  </a:cxn>
                </a:cxnLst>
                <a:rect l="0" t="0" r="r" b="b"/>
                <a:pathLst>
                  <a:path w="2520" h="3032">
                    <a:moveTo>
                      <a:pt x="8" y="0"/>
                    </a:moveTo>
                    <a:lnTo>
                      <a:pt x="2520" y="0"/>
                    </a:lnTo>
                    <a:lnTo>
                      <a:pt x="2520" y="3024"/>
                    </a:lnTo>
                    <a:lnTo>
                      <a:pt x="0" y="3032"/>
                    </a:lnTo>
                    <a:lnTo>
                      <a:pt x="8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236552" name="Picture 8" descr="Ньютон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36" y="1392"/>
                <a:ext cx="2244" cy="2736"/>
              </a:xfrm>
              <a:prstGeom prst="rect">
                <a:avLst/>
              </a:prstGeom>
              <a:noFill/>
            </p:spPr>
          </p:pic>
          <p:sp>
            <p:nvSpPr>
              <p:cNvPr id="236554" name="Freeform 10"/>
              <p:cNvSpPr>
                <a:spLocks/>
              </p:cNvSpPr>
              <p:nvPr/>
            </p:nvSpPr>
            <p:spPr bwMode="auto">
              <a:xfrm>
                <a:off x="336" y="1384"/>
                <a:ext cx="2232" cy="2744"/>
              </a:xfrm>
              <a:custGeom>
                <a:avLst/>
                <a:gdLst/>
                <a:ahLst/>
                <a:cxnLst>
                  <a:cxn ang="0">
                    <a:pos x="0" y="2744"/>
                  </a:cxn>
                  <a:cxn ang="0">
                    <a:pos x="0" y="8"/>
                  </a:cxn>
                  <a:cxn ang="0">
                    <a:pos x="2216" y="0"/>
                  </a:cxn>
                  <a:cxn ang="0">
                    <a:pos x="2232" y="2736"/>
                  </a:cxn>
                  <a:cxn ang="0">
                    <a:pos x="0" y="2744"/>
                  </a:cxn>
                </a:cxnLst>
                <a:rect l="0" t="0" r="r" b="b"/>
                <a:pathLst>
                  <a:path w="2232" h="2744">
                    <a:moveTo>
                      <a:pt x="0" y="2744"/>
                    </a:moveTo>
                    <a:lnTo>
                      <a:pt x="0" y="8"/>
                    </a:lnTo>
                    <a:lnTo>
                      <a:pt x="2216" y="0"/>
                    </a:lnTo>
                    <a:lnTo>
                      <a:pt x="2232" y="2736"/>
                    </a:lnTo>
                    <a:lnTo>
                      <a:pt x="0" y="2744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559" name="Freeform 15"/>
              <p:cNvSpPr>
                <a:spLocks/>
              </p:cNvSpPr>
              <p:nvPr/>
            </p:nvSpPr>
            <p:spPr bwMode="auto">
              <a:xfrm>
                <a:off x="184" y="4128"/>
                <a:ext cx="152" cy="136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0" y="136"/>
                  </a:cxn>
                </a:cxnLst>
                <a:rect l="0" t="0" r="r" b="b"/>
                <a:pathLst>
                  <a:path w="152" h="136">
                    <a:moveTo>
                      <a:pt x="152" y="0"/>
                    </a:moveTo>
                    <a:lnTo>
                      <a:pt x="0" y="136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560" name="Freeform 16"/>
              <p:cNvSpPr>
                <a:spLocks/>
              </p:cNvSpPr>
              <p:nvPr/>
            </p:nvSpPr>
            <p:spPr bwMode="auto">
              <a:xfrm>
                <a:off x="2544" y="1248"/>
                <a:ext cx="152" cy="136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0" y="136"/>
                  </a:cxn>
                </a:cxnLst>
                <a:rect l="0" t="0" r="r" b="b"/>
                <a:pathLst>
                  <a:path w="152" h="136">
                    <a:moveTo>
                      <a:pt x="152" y="0"/>
                    </a:moveTo>
                    <a:lnTo>
                      <a:pt x="0" y="136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561" name="Freeform 17"/>
              <p:cNvSpPr>
                <a:spLocks/>
              </p:cNvSpPr>
              <p:nvPr/>
            </p:nvSpPr>
            <p:spPr bwMode="auto">
              <a:xfrm>
                <a:off x="2544" y="4128"/>
                <a:ext cx="168" cy="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8" y="136"/>
                  </a:cxn>
                </a:cxnLst>
                <a:rect l="0" t="0" r="r" b="b"/>
                <a:pathLst>
                  <a:path w="168" h="136">
                    <a:moveTo>
                      <a:pt x="0" y="0"/>
                    </a:moveTo>
                    <a:lnTo>
                      <a:pt x="168" y="136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6564" name="Oval 20"/>
            <p:cNvSpPr>
              <a:spLocks noChangeArrowheads="1"/>
            </p:cNvSpPr>
            <p:nvPr/>
          </p:nvSpPr>
          <p:spPr bwMode="auto">
            <a:xfrm>
              <a:off x="4128" y="96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565" name="Freeform 21"/>
            <p:cNvSpPr>
              <a:spLocks/>
            </p:cNvSpPr>
            <p:nvPr/>
          </p:nvSpPr>
          <p:spPr bwMode="auto">
            <a:xfrm>
              <a:off x="4032" y="965"/>
              <a:ext cx="240" cy="139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72" y="35"/>
                </a:cxn>
                <a:cxn ang="0">
                  <a:pos x="120" y="3"/>
                </a:cxn>
                <a:cxn ang="0">
                  <a:pos x="184" y="51"/>
                </a:cxn>
                <a:cxn ang="0">
                  <a:pos x="240" y="139"/>
                </a:cxn>
              </a:cxnLst>
              <a:rect l="0" t="0" r="r" b="b"/>
              <a:pathLst>
                <a:path w="240" h="139">
                  <a:moveTo>
                    <a:pt x="0" y="139"/>
                  </a:moveTo>
                  <a:cubicBezTo>
                    <a:pt x="12" y="122"/>
                    <a:pt x="52" y="58"/>
                    <a:pt x="72" y="35"/>
                  </a:cubicBezTo>
                  <a:cubicBezTo>
                    <a:pt x="92" y="12"/>
                    <a:pt x="101" y="0"/>
                    <a:pt x="120" y="3"/>
                  </a:cubicBezTo>
                  <a:cubicBezTo>
                    <a:pt x="139" y="6"/>
                    <a:pt x="164" y="28"/>
                    <a:pt x="184" y="51"/>
                  </a:cubicBezTo>
                  <a:cubicBezTo>
                    <a:pt x="204" y="74"/>
                    <a:pt x="228" y="121"/>
                    <a:pt x="240" y="13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558" name="Text Box 126"/>
          <p:cNvSpPr txBox="1">
            <a:spLocks noChangeArrowheads="1"/>
          </p:cNvSpPr>
          <p:nvPr/>
        </p:nvSpPr>
        <p:spPr bwMode="auto">
          <a:xfrm>
            <a:off x="381000" y="200025"/>
            <a:ext cx="87630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Пользуясь рисунком, найти промежутки, на которых </a:t>
            </a:r>
          </a:p>
          <a:p>
            <a:endParaRPr lang="ru-RU" sz="1000"/>
          </a:p>
          <a:p>
            <a:r>
              <a:rPr lang="ru-RU" sz="2400"/>
              <a:t>график функции                       лежит выше (ниже) графика </a:t>
            </a:r>
          </a:p>
          <a:p>
            <a:endParaRPr lang="ru-RU" sz="900"/>
          </a:p>
          <a:p>
            <a:r>
              <a:rPr lang="ru-RU" sz="2400"/>
              <a:t>функции у = х.</a:t>
            </a:r>
          </a:p>
        </p:txBody>
      </p:sp>
      <p:sp>
        <p:nvSpPr>
          <p:cNvPr id="274434" name="Text Box 2"/>
          <p:cNvSpPr txBox="1">
            <a:spLocks noChangeArrowheads="1"/>
          </p:cNvSpPr>
          <p:nvPr/>
        </p:nvSpPr>
        <p:spPr bwMode="auto">
          <a:xfrm>
            <a:off x="228600" y="1828800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№ 127 (1)</a:t>
            </a:r>
          </a:p>
        </p:txBody>
      </p:sp>
      <p:grpSp>
        <p:nvGrpSpPr>
          <p:cNvPr id="274436" name="Group 4"/>
          <p:cNvGrpSpPr>
            <a:grpSpLocks/>
          </p:cNvGrpSpPr>
          <p:nvPr/>
        </p:nvGrpSpPr>
        <p:grpSpPr bwMode="auto">
          <a:xfrm>
            <a:off x="2743200" y="1676400"/>
            <a:ext cx="3582988" cy="3352800"/>
            <a:chOff x="1728" y="0"/>
            <a:chExt cx="2257" cy="2112"/>
          </a:xfrm>
        </p:grpSpPr>
        <p:graphicFrame>
          <p:nvGraphicFramePr>
            <p:cNvPr id="274437" name="Object 5"/>
            <p:cNvGraphicFramePr>
              <a:graphicFrameLocks noChangeAspect="1"/>
            </p:cNvGraphicFramePr>
            <p:nvPr/>
          </p:nvGraphicFramePr>
          <p:xfrm>
            <a:off x="3528" y="936"/>
            <a:ext cx="191" cy="360"/>
          </p:xfrm>
          <a:graphic>
            <a:graphicData uri="http://schemas.openxmlformats.org/presentationml/2006/ole">
              <p:oleObj spid="_x0000_s274437" name="Формула" r:id="rId3" imgW="114120" imgH="215640" progId="Equation.3">
                <p:embed/>
              </p:oleObj>
            </a:graphicData>
          </a:graphic>
        </p:graphicFrame>
        <p:sp>
          <p:nvSpPr>
            <p:cNvPr id="274438" name="Text Box 6"/>
            <p:cNvSpPr txBox="1">
              <a:spLocks noChangeArrowheads="1"/>
            </p:cNvSpPr>
            <p:nvPr/>
          </p:nvSpPr>
          <p:spPr bwMode="auto">
            <a:xfrm>
              <a:off x="2204" y="168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b="1"/>
                <a:t>0</a:t>
              </a:r>
            </a:p>
          </p:txBody>
        </p:sp>
        <p:sp>
          <p:nvSpPr>
            <p:cNvPr id="274439" name="Freeform 7"/>
            <p:cNvSpPr>
              <a:spLocks/>
            </p:cNvSpPr>
            <p:nvPr/>
          </p:nvSpPr>
          <p:spPr bwMode="auto">
            <a:xfrm>
              <a:off x="1793" y="1338"/>
              <a:ext cx="215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60" y="2"/>
                </a:cxn>
              </a:cxnLst>
              <a:rect l="0" t="0" r="r" b="b"/>
              <a:pathLst>
                <a:path w="3060" h="2">
                  <a:moveTo>
                    <a:pt x="0" y="0"/>
                  </a:moveTo>
                  <a:lnTo>
                    <a:pt x="3060" y="2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40" name="Freeform 8"/>
            <p:cNvSpPr>
              <a:spLocks/>
            </p:cNvSpPr>
            <p:nvPr/>
          </p:nvSpPr>
          <p:spPr bwMode="auto">
            <a:xfrm>
              <a:off x="1756" y="2064"/>
              <a:ext cx="219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8" y="0"/>
                </a:cxn>
              </a:cxnLst>
              <a:rect l="0" t="0" r="r" b="b"/>
              <a:pathLst>
                <a:path w="3108" h="8">
                  <a:moveTo>
                    <a:pt x="0" y="8"/>
                  </a:moveTo>
                  <a:lnTo>
                    <a:pt x="3108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41" name="Freeform 9"/>
            <p:cNvSpPr>
              <a:spLocks/>
            </p:cNvSpPr>
            <p:nvPr/>
          </p:nvSpPr>
          <p:spPr bwMode="auto">
            <a:xfrm>
              <a:off x="1745" y="1896"/>
              <a:ext cx="222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52" y="0"/>
                </a:cxn>
              </a:cxnLst>
              <a:rect l="0" t="0" r="r" b="b"/>
              <a:pathLst>
                <a:path w="3152" h="1">
                  <a:moveTo>
                    <a:pt x="0" y="0"/>
                  </a:moveTo>
                  <a:lnTo>
                    <a:pt x="3152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42" name="Freeform 10"/>
            <p:cNvSpPr>
              <a:spLocks/>
            </p:cNvSpPr>
            <p:nvPr/>
          </p:nvSpPr>
          <p:spPr bwMode="auto">
            <a:xfrm>
              <a:off x="1762" y="1152"/>
              <a:ext cx="218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0" y="0"/>
                </a:cxn>
              </a:cxnLst>
              <a:rect l="0" t="0" r="r" b="b"/>
              <a:pathLst>
                <a:path w="3100" h="1">
                  <a:moveTo>
                    <a:pt x="0" y="0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43" name="Freeform 11"/>
            <p:cNvSpPr>
              <a:spLocks/>
            </p:cNvSpPr>
            <p:nvPr/>
          </p:nvSpPr>
          <p:spPr bwMode="auto">
            <a:xfrm>
              <a:off x="1753" y="960"/>
              <a:ext cx="2194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44" name="Freeform 12"/>
            <p:cNvSpPr>
              <a:spLocks/>
            </p:cNvSpPr>
            <p:nvPr/>
          </p:nvSpPr>
          <p:spPr bwMode="auto">
            <a:xfrm>
              <a:off x="1756" y="768"/>
              <a:ext cx="219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8" y="4"/>
                </a:cxn>
              </a:cxnLst>
              <a:rect l="0" t="0" r="r" b="b"/>
              <a:pathLst>
                <a:path w="3108" h="4">
                  <a:moveTo>
                    <a:pt x="0" y="0"/>
                  </a:moveTo>
                  <a:lnTo>
                    <a:pt x="3108" y="4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45" name="Freeform 13"/>
            <p:cNvSpPr>
              <a:spLocks/>
            </p:cNvSpPr>
            <p:nvPr/>
          </p:nvSpPr>
          <p:spPr bwMode="auto">
            <a:xfrm>
              <a:off x="1753" y="576"/>
              <a:ext cx="2194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46" name="Freeform 14"/>
            <p:cNvSpPr>
              <a:spLocks/>
            </p:cNvSpPr>
            <p:nvPr/>
          </p:nvSpPr>
          <p:spPr bwMode="auto">
            <a:xfrm>
              <a:off x="1759" y="384"/>
              <a:ext cx="21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4" y="0"/>
                </a:cxn>
              </a:cxnLst>
              <a:rect l="0" t="0" r="r" b="b"/>
              <a:pathLst>
                <a:path w="3104" h="1">
                  <a:moveTo>
                    <a:pt x="0" y="0"/>
                  </a:moveTo>
                  <a:lnTo>
                    <a:pt x="3104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47" name="Freeform 15"/>
            <p:cNvSpPr>
              <a:spLocks/>
            </p:cNvSpPr>
            <p:nvPr/>
          </p:nvSpPr>
          <p:spPr bwMode="auto">
            <a:xfrm>
              <a:off x="1765" y="192"/>
              <a:ext cx="2180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092" y="0"/>
                </a:cxn>
              </a:cxnLst>
              <a:rect l="0" t="0" r="r" b="b"/>
              <a:pathLst>
                <a:path w="3092" h="8">
                  <a:moveTo>
                    <a:pt x="0" y="8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48" name="Freeform 16"/>
            <p:cNvSpPr>
              <a:spLocks/>
            </p:cNvSpPr>
            <p:nvPr/>
          </p:nvSpPr>
          <p:spPr bwMode="auto">
            <a:xfrm>
              <a:off x="1728" y="1704"/>
              <a:ext cx="225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0" y="0"/>
                </a:cxn>
              </a:cxnLst>
              <a:rect l="0" t="0" r="r" b="b"/>
              <a:pathLst>
                <a:path w="3200" h="1">
                  <a:moveTo>
                    <a:pt x="0" y="0"/>
                  </a:moveTo>
                  <a:lnTo>
                    <a:pt x="320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74449" name="Group 17"/>
            <p:cNvGrpSpPr>
              <a:grpSpLocks/>
            </p:cNvGrpSpPr>
            <p:nvPr/>
          </p:nvGrpSpPr>
          <p:grpSpPr bwMode="auto">
            <a:xfrm>
              <a:off x="1796" y="96"/>
              <a:ext cx="2137" cy="2016"/>
              <a:chOff x="1076" y="720"/>
              <a:chExt cx="2137" cy="3199"/>
            </a:xfrm>
          </p:grpSpPr>
          <p:sp>
            <p:nvSpPr>
              <p:cNvPr id="274450" name="Freeform 18"/>
              <p:cNvSpPr>
                <a:spLocks/>
              </p:cNvSpPr>
              <p:nvPr/>
            </p:nvSpPr>
            <p:spPr bwMode="auto">
              <a:xfrm>
                <a:off x="3212" y="744"/>
                <a:ext cx="1" cy="3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36"/>
                  </a:cxn>
                </a:cxnLst>
                <a:rect l="0" t="0" r="r" b="b"/>
                <a:pathLst>
                  <a:path w="1" h="3136">
                    <a:moveTo>
                      <a:pt x="0" y="0"/>
                    </a:moveTo>
                    <a:lnTo>
                      <a:pt x="0" y="3136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51" name="Freeform 19"/>
              <p:cNvSpPr>
                <a:spLocks/>
              </p:cNvSpPr>
              <p:nvPr/>
            </p:nvSpPr>
            <p:spPr bwMode="auto">
              <a:xfrm>
                <a:off x="3016" y="736"/>
                <a:ext cx="4" cy="317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72"/>
                  </a:cxn>
                </a:cxnLst>
                <a:rect l="0" t="0" r="r" b="b"/>
                <a:pathLst>
                  <a:path w="4" h="3172">
                    <a:moveTo>
                      <a:pt x="4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52" name="Freeform 20"/>
              <p:cNvSpPr>
                <a:spLocks/>
              </p:cNvSpPr>
              <p:nvPr/>
            </p:nvSpPr>
            <p:spPr bwMode="auto">
              <a:xfrm>
                <a:off x="2820" y="736"/>
                <a:ext cx="4" cy="316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8"/>
                  </a:cxn>
                </a:cxnLst>
                <a:rect l="0" t="0" r="r" b="b"/>
                <a:pathLst>
                  <a:path w="4" h="3168">
                    <a:moveTo>
                      <a:pt x="4" y="0"/>
                    </a:moveTo>
                    <a:lnTo>
                      <a:pt x="0" y="3168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53" name="Freeform 21"/>
              <p:cNvSpPr>
                <a:spLocks/>
              </p:cNvSpPr>
              <p:nvPr/>
            </p:nvSpPr>
            <p:spPr bwMode="auto">
              <a:xfrm>
                <a:off x="2628" y="736"/>
                <a:ext cx="1" cy="3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60"/>
                  </a:cxn>
                </a:cxnLst>
                <a:rect l="0" t="0" r="r" b="b"/>
                <a:pathLst>
                  <a:path w="1" h="3160">
                    <a:moveTo>
                      <a:pt x="0" y="0"/>
                    </a:moveTo>
                    <a:lnTo>
                      <a:pt x="0" y="3160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54" name="Freeform 22"/>
              <p:cNvSpPr>
                <a:spLocks/>
              </p:cNvSpPr>
              <p:nvPr/>
            </p:nvSpPr>
            <p:spPr bwMode="auto">
              <a:xfrm>
                <a:off x="2432" y="732"/>
                <a:ext cx="4" cy="317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72"/>
                  </a:cxn>
                </a:cxnLst>
                <a:rect l="0" t="0" r="r" b="b"/>
                <a:pathLst>
                  <a:path w="4" h="3172">
                    <a:moveTo>
                      <a:pt x="4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55" name="Freeform 23"/>
              <p:cNvSpPr>
                <a:spLocks/>
              </p:cNvSpPr>
              <p:nvPr/>
            </p:nvSpPr>
            <p:spPr bwMode="auto">
              <a:xfrm>
                <a:off x="2228" y="728"/>
                <a:ext cx="14" cy="3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3191"/>
                  </a:cxn>
                </a:cxnLst>
                <a:rect l="0" t="0" r="r" b="b"/>
                <a:pathLst>
                  <a:path w="14" h="3191">
                    <a:moveTo>
                      <a:pt x="0" y="0"/>
                    </a:moveTo>
                    <a:lnTo>
                      <a:pt x="14" y="3191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56" name="Freeform 24"/>
              <p:cNvSpPr>
                <a:spLocks/>
              </p:cNvSpPr>
              <p:nvPr/>
            </p:nvSpPr>
            <p:spPr bwMode="auto">
              <a:xfrm>
                <a:off x="2044" y="744"/>
                <a:ext cx="4" cy="316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0"/>
                  </a:cxn>
                </a:cxnLst>
                <a:rect l="0" t="0" r="r" b="b"/>
                <a:pathLst>
                  <a:path w="4" h="3160">
                    <a:moveTo>
                      <a:pt x="4" y="0"/>
                    </a:moveTo>
                    <a:lnTo>
                      <a:pt x="0" y="3160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57" name="Freeform 25"/>
              <p:cNvSpPr>
                <a:spLocks/>
              </p:cNvSpPr>
              <p:nvPr/>
            </p:nvSpPr>
            <p:spPr bwMode="auto">
              <a:xfrm>
                <a:off x="1852" y="744"/>
                <a:ext cx="1" cy="31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2"/>
                  </a:cxn>
                </a:cxnLst>
                <a:rect l="0" t="0" r="r" b="b"/>
                <a:pathLst>
                  <a:path w="1" h="3152">
                    <a:moveTo>
                      <a:pt x="0" y="0"/>
                    </a:moveTo>
                    <a:lnTo>
                      <a:pt x="0" y="3152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58" name="Freeform 26"/>
              <p:cNvSpPr>
                <a:spLocks/>
              </p:cNvSpPr>
              <p:nvPr/>
            </p:nvSpPr>
            <p:spPr bwMode="auto">
              <a:xfrm>
                <a:off x="1460" y="720"/>
                <a:ext cx="11" cy="31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3199"/>
                  </a:cxn>
                </a:cxnLst>
                <a:rect l="0" t="0" r="r" b="b"/>
                <a:pathLst>
                  <a:path w="11" h="3199">
                    <a:moveTo>
                      <a:pt x="0" y="0"/>
                    </a:moveTo>
                    <a:lnTo>
                      <a:pt x="11" y="3199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59" name="Freeform 27"/>
              <p:cNvSpPr>
                <a:spLocks/>
              </p:cNvSpPr>
              <p:nvPr/>
            </p:nvSpPr>
            <p:spPr bwMode="auto">
              <a:xfrm>
                <a:off x="1268" y="736"/>
                <a:ext cx="1" cy="3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72"/>
                  </a:cxn>
                </a:cxnLst>
                <a:rect l="0" t="0" r="r" b="b"/>
                <a:pathLst>
                  <a:path w="1" h="3172">
                    <a:moveTo>
                      <a:pt x="0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60" name="Freeform 28"/>
              <p:cNvSpPr>
                <a:spLocks/>
              </p:cNvSpPr>
              <p:nvPr/>
            </p:nvSpPr>
            <p:spPr bwMode="auto">
              <a:xfrm>
                <a:off x="1076" y="740"/>
                <a:ext cx="4" cy="316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4"/>
                  </a:cxn>
                </a:cxnLst>
                <a:rect l="0" t="0" r="r" b="b"/>
                <a:pathLst>
                  <a:path w="4" h="3164">
                    <a:moveTo>
                      <a:pt x="4" y="0"/>
                    </a:moveTo>
                    <a:lnTo>
                      <a:pt x="0" y="3164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61" name="Line 29"/>
              <p:cNvSpPr>
                <a:spLocks noChangeShapeType="1"/>
              </p:cNvSpPr>
              <p:nvPr/>
            </p:nvSpPr>
            <p:spPr bwMode="auto">
              <a:xfrm flipV="1">
                <a:off x="1665" y="722"/>
                <a:ext cx="0" cy="31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74462" name="Text Box 30"/>
            <p:cNvSpPr txBox="1">
              <a:spLocks noChangeArrowheads="1"/>
            </p:cNvSpPr>
            <p:nvPr/>
          </p:nvSpPr>
          <p:spPr bwMode="auto">
            <a:xfrm>
              <a:off x="2521" y="1685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/>
            </a:p>
          </p:txBody>
        </p:sp>
        <p:sp>
          <p:nvSpPr>
            <p:cNvPr id="274463" name="Text Box 31"/>
            <p:cNvSpPr txBox="1">
              <a:spLocks noChangeArrowheads="1"/>
            </p:cNvSpPr>
            <p:nvPr/>
          </p:nvSpPr>
          <p:spPr bwMode="auto">
            <a:xfrm>
              <a:off x="2496" y="168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1</a:t>
              </a:r>
            </a:p>
          </p:txBody>
        </p:sp>
        <p:sp>
          <p:nvSpPr>
            <p:cNvPr id="274464" name="Text Box 32"/>
            <p:cNvSpPr txBox="1">
              <a:spLocks noChangeArrowheads="1"/>
            </p:cNvSpPr>
            <p:nvPr/>
          </p:nvSpPr>
          <p:spPr bwMode="auto">
            <a:xfrm>
              <a:off x="3744" y="1641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/>
                <a:t>х</a:t>
              </a:r>
            </a:p>
          </p:txBody>
        </p:sp>
        <p:sp>
          <p:nvSpPr>
            <p:cNvPr id="274465" name="Text Box 33"/>
            <p:cNvSpPr txBox="1">
              <a:spLocks noChangeArrowheads="1"/>
            </p:cNvSpPr>
            <p:nvPr/>
          </p:nvSpPr>
          <p:spPr bwMode="auto">
            <a:xfrm>
              <a:off x="2112" y="0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/>
                <a:t>у</a:t>
              </a:r>
            </a:p>
          </p:txBody>
        </p:sp>
        <p:sp>
          <p:nvSpPr>
            <p:cNvPr id="274466" name="Oval 34"/>
            <p:cNvSpPr>
              <a:spLocks noChangeArrowheads="1"/>
            </p:cNvSpPr>
            <p:nvPr/>
          </p:nvSpPr>
          <p:spPr bwMode="auto">
            <a:xfrm>
              <a:off x="2352" y="1680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4467" name="Line 35"/>
            <p:cNvSpPr>
              <a:spLocks noChangeShapeType="1"/>
            </p:cNvSpPr>
            <p:nvPr/>
          </p:nvSpPr>
          <p:spPr bwMode="auto">
            <a:xfrm flipV="1">
              <a:off x="2400" y="384"/>
              <a:ext cx="1344" cy="12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68" name="Freeform 36"/>
            <p:cNvSpPr>
              <a:spLocks/>
            </p:cNvSpPr>
            <p:nvPr/>
          </p:nvSpPr>
          <p:spPr bwMode="auto">
            <a:xfrm>
              <a:off x="1793" y="1516"/>
              <a:ext cx="215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052" y="0"/>
                </a:cxn>
              </a:cxnLst>
              <a:rect l="0" t="0" r="r" b="b"/>
              <a:pathLst>
                <a:path w="3052" h="4">
                  <a:moveTo>
                    <a:pt x="0" y="4"/>
                  </a:moveTo>
                  <a:lnTo>
                    <a:pt x="3052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69" name="Text Box 37"/>
            <p:cNvSpPr txBox="1">
              <a:spLocks noChangeArrowheads="1"/>
            </p:cNvSpPr>
            <p:nvPr/>
          </p:nvSpPr>
          <p:spPr bwMode="auto">
            <a:xfrm rot="-2616169">
              <a:off x="3264" y="336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/>
                <a:t>у=х</a:t>
              </a:r>
            </a:p>
          </p:txBody>
        </p:sp>
        <p:sp>
          <p:nvSpPr>
            <p:cNvPr id="274470" name="Freeform 38"/>
            <p:cNvSpPr>
              <a:spLocks/>
            </p:cNvSpPr>
            <p:nvPr/>
          </p:nvSpPr>
          <p:spPr bwMode="auto">
            <a:xfrm>
              <a:off x="2424" y="381"/>
              <a:ext cx="952" cy="1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795"/>
                </a:cxn>
                <a:cxn ang="0">
                  <a:pos x="138" y="1134"/>
                </a:cxn>
                <a:cxn ang="0">
                  <a:pos x="408" y="1251"/>
                </a:cxn>
                <a:cxn ang="0">
                  <a:pos x="952" y="1275"/>
                </a:cxn>
              </a:cxnLst>
              <a:rect l="0" t="0" r="r" b="b"/>
              <a:pathLst>
                <a:path w="952" h="1275">
                  <a:moveTo>
                    <a:pt x="0" y="0"/>
                  </a:moveTo>
                  <a:cubicBezTo>
                    <a:pt x="9" y="133"/>
                    <a:pt x="33" y="606"/>
                    <a:pt x="56" y="795"/>
                  </a:cubicBezTo>
                  <a:cubicBezTo>
                    <a:pt x="79" y="984"/>
                    <a:pt x="79" y="1058"/>
                    <a:pt x="138" y="1134"/>
                  </a:cubicBezTo>
                  <a:cubicBezTo>
                    <a:pt x="197" y="1210"/>
                    <a:pt x="272" y="1227"/>
                    <a:pt x="408" y="1251"/>
                  </a:cubicBezTo>
                  <a:cubicBezTo>
                    <a:pt x="544" y="1275"/>
                    <a:pt x="839" y="1270"/>
                    <a:pt x="952" y="1275"/>
                  </a:cubicBezTo>
                </a:path>
              </a:pathLst>
            </a:custGeom>
            <a:noFill/>
            <a:ln w="28575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71" name="Oval 39"/>
            <p:cNvSpPr>
              <a:spLocks noChangeArrowheads="1"/>
            </p:cNvSpPr>
            <p:nvPr/>
          </p:nvSpPr>
          <p:spPr bwMode="auto">
            <a:xfrm>
              <a:off x="2544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74472" name="Group 40"/>
          <p:cNvGrpSpPr>
            <a:grpSpLocks/>
          </p:cNvGrpSpPr>
          <p:nvPr/>
        </p:nvGrpSpPr>
        <p:grpSpPr bwMode="auto">
          <a:xfrm>
            <a:off x="5410200" y="1981200"/>
            <a:ext cx="3582988" cy="4191000"/>
            <a:chOff x="3120" y="288"/>
            <a:chExt cx="2257" cy="2640"/>
          </a:xfrm>
        </p:grpSpPr>
        <p:sp>
          <p:nvSpPr>
            <p:cNvPr id="274473" name="Text Box 41"/>
            <p:cNvSpPr txBox="1">
              <a:spLocks noChangeArrowheads="1"/>
            </p:cNvSpPr>
            <p:nvPr/>
          </p:nvSpPr>
          <p:spPr bwMode="auto">
            <a:xfrm>
              <a:off x="3596" y="230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b="1"/>
                <a:t>0</a:t>
              </a:r>
            </a:p>
          </p:txBody>
        </p:sp>
        <p:sp>
          <p:nvSpPr>
            <p:cNvPr id="274474" name="Freeform 42"/>
            <p:cNvSpPr>
              <a:spLocks/>
            </p:cNvSpPr>
            <p:nvPr/>
          </p:nvSpPr>
          <p:spPr bwMode="auto">
            <a:xfrm>
              <a:off x="3185" y="1962"/>
              <a:ext cx="215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60" y="2"/>
                </a:cxn>
              </a:cxnLst>
              <a:rect l="0" t="0" r="r" b="b"/>
              <a:pathLst>
                <a:path w="3060" h="2">
                  <a:moveTo>
                    <a:pt x="0" y="0"/>
                  </a:moveTo>
                  <a:lnTo>
                    <a:pt x="3060" y="2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75" name="Freeform 43"/>
            <p:cNvSpPr>
              <a:spLocks/>
            </p:cNvSpPr>
            <p:nvPr/>
          </p:nvSpPr>
          <p:spPr bwMode="auto">
            <a:xfrm>
              <a:off x="3148" y="2876"/>
              <a:ext cx="2186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00" y="0"/>
                </a:cxn>
              </a:cxnLst>
              <a:rect l="0" t="0" r="r" b="b"/>
              <a:pathLst>
                <a:path w="3100" h="4">
                  <a:moveTo>
                    <a:pt x="0" y="4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76" name="Freeform 44"/>
            <p:cNvSpPr>
              <a:spLocks/>
            </p:cNvSpPr>
            <p:nvPr/>
          </p:nvSpPr>
          <p:spPr bwMode="auto">
            <a:xfrm>
              <a:off x="3148" y="2688"/>
              <a:ext cx="219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8" y="0"/>
                </a:cxn>
              </a:cxnLst>
              <a:rect l="0" t="0" r="r" b="b"/>
              <a:pathLst>
                <a:path w="3108" h="8">
                  <a:moveTo>
                    <a:pt x="0" y="8"/>
                  </a:moveTo>
                  <a:lnTo>
                    <a:pt x="3108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77" name="Freeform 45"/>
            <p:cNvSpPr>
              <a:spLocks/>
            </p:cNvSpPr>
            <p:nvPr/>
          </p:nvSpPr>
          <p:spPr bwMode="auto">
            <a:xfrm>
              <a:off x="3137" y="2520"/>
              <a:ext cx="222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52" y="0"/>
                </a:cxn>
              </a:cxnLst>
              <a:rect l="0" t="0" r="r" b="b"/>
              <a:pathLst>
                <a:path w="3152" h="1">
                  <a:moveTo>
                    <a:pt x="0" y="0"/>
                  </a:moveTo>
                  <a:lnTo>
                    <a:pt x="3152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78" name="Freeform 46"/>
            <p:cNvSpPr>
              <a:spLocks/>
            </p:cNvSpPr>
            <p:nvPr/>
          </p:nvSpPr>
          <p:spPr bwMode="auto">
            <a:xfrm>
              <a:off x="3154" y="1776"/>
              <a:ext cx="218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0" y="0"/>
                </a:cxn>
              </a:cxnLst>
              <a:rect l="0" t="0" r="r" b="b"/>
              <a:pathLst>
                <a:path w="3100" h="1">
                  <a:moveTo>
                    <a:pt x="0" y="0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79" name="Freeform 47"/>
            <p:cNvSpPr>
              <a:spLocks/>
            </p:cNvSpPr>
            <p:nvPr/>
          </p:nvSpPr>
          <p:spPr bwMode="auto">
            <a:xfrm>
              <a:off x="3145" y="1584"/>
              <a:ext cx="2194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80" name="Freeform 48"/>
            <p:cNvSpPr>
              <a:spLocks/>
            </p:cNvSpPr>
            <p:nvPr/>
          </p:nvSpPr>
          <p:spPr bwMode="auto">
            <a:xfrm>
              <a:off x="3148" y="1392"/>
              <a:ext cx="219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8" y="4"/>
                </a:cxn>
              </a:cxnLst>
              <a:rect l="0" t="0" r="r" b="b"/>
              <a:pathLst>
                <a:path w="3108" h="4">
                  <a:moveTo>
                    <a:pt x="0" y="0"/>
                  </a:moveTo>
                  <a:lnTo>
                    <a:pt x="3108" y="4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81" name="Freeform 49"/>
            <p:cNvSpPr>
              <a:spLocks/>
            </p:cNvSpPr>
            <p:nvPr/>
          </p:nvSpPr>
          <p:spPr bwMode="auto">
            <a:xfrm>
              <a:off x="3145" y="1200"/>
              <a:ext cx="2194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82" name="Freeform 50"/>
            <p:cNvSpPr>
              <a:spLocks/>
            </p:cNvSpPr>
            <p:nvPr/>
          </p:nvSpPr>
          <p:spPr bwMode="auto">
            <a:xfrm>
              <a:off x="3151" y="1008"/>
              <a:ext cx="21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4" y="0"/>
                </a:cxn>
              </a:cxnLst>
              <a:rect l="0" t="0" r="r" b="b"/>
              <a:pathLst>
                <a:path w="3104" h="1">
                  <a:moveTo>
                    <a:pt x="0" y="0"/>
                  </a:moveTo>
                  <a:lnTo>
                    <a:pt x="3104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83" name="Freeform 51"/>
            <p:cNvSpPr>
              <a:spLocks/>
            </p:cNvSpPr>
            <p:nvPr/>
          </p:nvSpPr>
          <p:spPr bwMode="auto">
            <a:xfrm>
              <a:off x="3157" y="816"/>
              <a:ext cx="2180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092" y="0"/>
                </a:cxn>
              </a:cxnLst>
              <a:rect l="0" t="0" r="r" b="b"/>
              <a:pathLst>
                <a:path w="3092" h="8">
                  <a:moveTo>
                    <a:pt x="0" y="8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84" name="Freeform 52"/>
            <p:cNvSpPr>
              <a:spLocks/>
            </p:cNvSpPr>
            <p:nvPr/>
          </p:nvSpPr>
          <p:spPr bwMode="auto">
            <a:xfrm>
              <a:off x="3120" y="2328"/>
              <a:ext cx="225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0" y="0"/>
                </a:cxn>
              </a:cxnLst>
              <a:rect l="0" t="0" r="r" b="b"/>
              <a:pathLst>
                <a:path w="3200" h="1">
                  <a:moveTo>
                    <a:pt x="0" y="0"/>
                  </a:moveTo>
                  <a:lnTo>
                    <a:pt x="320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85" name="Freeform 53"/>
            <p:cNvSpPr>
              <a:spLocks/>
            </p:cNvSpPr>
            <p:nvPr/>
          </p:nvSpPr>
          <p:spPr bwMode="auto">
            <a:xfrm>
              <a:off x="5324" y="737"/>
              <a:ext cx="1" cy="2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36"/>
                </a:cxn>
              </a:cxnLst>
              <a:rect l="0" t="0" r="r" b="b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86" name="Freeform 54"/>
            <p:cNvSpPr>
              <a:spLocks/>
            </p:cNvSpPr>
            <p:nvPr/>
          </p:nvSpPr>
          <p:spPr bwMode="auto">
            <a:xfrm>
              <a:off x="5128" y="731"/>
              <a:ext cx="4" cy="218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87" name="Freeform 55"/>
            <p:cNvSpPr>
              <a:spLocks/>
            </p:cNvSpPr>
            <p:nvPr/>
          </p:nvSpPr>
          <p:spPr bwMode="auto">
            <a:xfrm>
              <a:off x="4932" y="731"/>
              <a:ext cx="4" cy="2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8"/>
                </a:cxn>
              </a:cxnLst>
              <a:rect l="0" t="0" r="r" b="b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88" name="Freeform 56"/>
            <p:cNvSpPr>
              <a:spLocks/>
            </p:cNvSpPr>
            <p:nvPr/>
          </p:nvSpPr>
          <p:spPr bwMode="auto">
            <a:xfrm>
              <a:off x="4740" y="731"/>
              <a:ext cx="1" cy="21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0"/>
                </a:cxn>
              </a:cxnLst>
              <a:rect l="0" t="0" r="r" b="b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89" name="Freeform 57"/>
            <p:cNvSpPr>
              <a:spLocks/>
            </p:cNvSpPr>
            <p:nvPr/>
          </p:nvSpPr>
          <p:spPr bwMode="auto">
            <a:xfrm>
              <a:off x="4544" y="728"/>
              <a:ext cx="4" cy="219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90" name="Freeform 58"/>
            <p:cNvSpPr>
              <a:spLocks/>
            </p:cNvSpPr>
            <p:nvPr/>
          </p:nvSpPr>
          <p:spPr bwMode="auto">
            <a:xfrm>
              <a:off x="4340" y="726"/>
              <a:ext cx="14" cy="22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3191"/>
                </a:cxn>
              </a:cxnLst>
              <a:rect l="0" t="0" r="r" b="b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91" name="Freeform 59"/>
            <p:cNvSpPr>
              <a:spLocks/>
            </p:cNvSpPr>
            <p:nvPr/>
          </p:nvSpPr>
          <p:spPr bwMode="auto">
            <a:xfrm>
              <a:off x="4156" y="737"/>
              <a:ext cx="4" cy="2181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0"/>
                </a:cxn>
              </a:cxnLst>
              <a:rect l="0" t="0" r="r" b="b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92" name="Freeform 60"/>
            <p:cNvSpPr>
              <a:spLocks/>
            </p:cNvSpPr>
            <p:nvPr/>
          </p:nvSpPr>
          <p:spPr bwMode="auto">
            <a:xfrm>
              <a:off x="3964" y="737"/>
              <a:ext cx="1" cy="2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2"/>
                </a:cxn>
              </a:cxnLst>
              <a:rect l="0" t="0" r="r" b="b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93" name="Freeform 61"/>
            <p:cNvSpPr>
              <a:spLocks/>
            </p:cNvSpPr>
            <p:nvPr/>
          </p:nvSpPr>
          <p:spPr bwMode="auto">
            <a:xfrm>
              <a:off x="3572" y="720"/>
              <a:ext cx="11" cy="22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3199"/>
                </a:cxn>
              </a:cxnLst>
              <a:rect l="0" t="0" r="r" b="b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94" name="Freeform 62"/>
            <p:cNvSpPr>
              <a:spLocks/>
            </p:cNvSpPr>
            <p:nvPr/>
          </p:nvSpPr>
          <p:spPr bwMode="auto">
            <a:xfrm>
              <a:off x="3380" y="731"/>
              <a:ext cx="1" cy="2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95" name="Freeform 63"/>
            <p:cNvSpPr>
              <a:spLocks/>
            </p:cNvSpPr>
            <p:nvPr/>
          </p:nvSpPr>
          <p:spPr bwMode="auto">
            <a:xfrm>
              <a:off x="3188" y="734"/>
              <a:ext cx="4" cy="218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96" name="Line 64"/>
            <p:cNvSpPr>
              <a:spLocks noChangeShapeType="1"/>
            </p:cNvSpPr>
            <p:nvPr/>
          </p:nvSpPr>
          <p:spPr bwMode="auto">
            <a:xfrm flipV="1">
              <a:off x="3777" y="721"/>
              <a:ext cx="0" cy="2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497" name="Text Box 65"/>
            <p:cNvSpPr txBox="1">
              <a:spLocks noChangeArrowheads="1"/>
            </p:cNvSpPr>
            <p:nvPr/>
          </p:nvSpPr>
          <p:spPr bwMode="auto">
            <a:xfrm>
              <a:off x="3913" y="2309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/>
            </a:p>
          </p:txBody>
        </p:sp>
        <p:sp>
          <p:nvSpPr>
            <p:cNvPr id="274498" name="Text Box 66"/>
            <p:cNvSpPr txBox="1">
              <a:spLocks noChangeArrowheads="1"/>
            </p:cNvSpPr>
            <p:nvPr/>
          </p:nvSpPr>
          <p:spPr bwMode="auto">
            <a:xfrm>
              <a:off x="3888" y="230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1</a:t>
              </a:r>
            </a:p>
          </p:txBody>
        </p:sp>
        <p:sp>
          <p:nvSpPr>
            <p:cNvPr id="274499" name="Text Box 67"/>
            <p:cNvSpPr txBox="1">
              <a:spLocks noChangeArrowheads="1"/>
            </p:cNvSpPr>
            <p:nvPr/>
          </p:nvSpPr>
          <p:spPr bwMode="auto">
            <a:xfrm>
              <a:off x="5136" y="2265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/>
                <a:t>х</a:t>
              </a:r>
            </a:p>
          </p:txBody>
        </p:sp>
        <p:sp>
          <p:nvSpPr>
            <p:cNvPr id="274500" name="Text Box 68"/>
            <p:cNvSpPr txBox="1">
              <a:spLocks noChangeArrowheads="1"/>
            </p:cNvSpPr>
            <p:nvPr/>
          </p:nvSpPr>
          <p:spPr bwMode="auto">
            <a:xfrm>
              <a:off x="3504" y="624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/>
                <a:t>у</a:t>
              </a:r>
            </a:p>
          </p:txBody>
        </p:sp>
        <p:graphicFrame>
          <p:nvGraphicFramePr>
            <p:cNvPr id="274501" name="Object 69"/>
            <p:cNvGraphicFramePr>
              <a:graphicFrameLocks noChangeAspect="1"/>
            </p:cNvGraphicFramePr>
            <p:nvPr/>
          </p:nvGraphicFramePr>
          <p:xfrm>
            <a:off x="4128" y="288"/>
            <a:ext cx="720" cy="551"/>
          </p:xfrm>
          <a:graphic>
            <a:graphicData uri="http://schemas.openxmlformats.org/presentationml/2006/ole">
              <p:oleObj spid="_x0000_s274501" name="Формула" r:id="rId4" imgW="431640" imgH="330120" progId="Equation.3">
                <p:embed/>
              </p:oleObj>
            </a:graphicData>
          </a:graphic>
        </p:graphicFrame>
        <p:sp>
          <p:nvSpPr>
            <p:cNvPr id="274502" name="Freeform 70"/>
            <p:cNvSpPr>
              <a:spLocks/>
            </p:cNvSpPr>
            <p:nvPr/>
          </p:nvSpPr>
          <p:spPr bwMode="auto">
            <a:xfrm>
              <a:off x="3744" y="672"/>
              <a:ext cx="384" cy="1680"/>
            </a:xfrm>
            <a:custGeom>
              <a:avLst/>
              <a:gdLst/>
              <a:ahLst/>
              <a:cxnLst>
                <a:cxn ang="0">
                  <a:pos x="0" y="1680"/>
                </a:cxn>
                <a:cxn ang="0">
                  <a:pos x="144" y="1600"/>
                </a:cxn>
                <a:cxn ang="0">
                  <a:pos x="224" y="1456"/>
                </a:cxn>
                <a:cxn ang="0">
                  <a:pos x="304" y="1040"/>
                </a:cxn>
                <a:cxn ang="0">
                  <a:pos x="352" y="528"/>
                </a:cxn>
                <a:cxn ang="0">
                  <a:pos x="384" y="0"/>
                </a:cxn>
              </a:cxnLst>
              <a:rect l="0" t="0" r="r" b="b"/>
              <a:pathLst>
                <a:path w="384" h="1680">
                  <a:moveTo>
                    <a:pt x="0" y="1680"/>
                  </a:moveTo>
                  <a:cubicBezTo>
                    <a:pt x="24" y="1667"/>
                    <a:pt x="107" y="1637"/>
                    <a:pt x="144" y="1600"/>
                  </a:cubicBezTo>
                  <a:cubicBezTo>
                    <a:pt x="181" y="1563"/>
                    <a:pt x="197" y="1549"/>
                    <a:pt x="224" y="1456"/>
                  </a:cubicBezTo>
                  <a:cubicBezTo>
                    <a:pt x="251" y="1363"/>
                    <a:pt x="283" y="1195"/>
                    <a:pt x="304" y="1040"/>
                  </a:cubicBezTo>
                  <a:cubicBezTo>
                    <a:pt x="325" y="885"/>
                    <a:pt x="339" y="701"/>
                    <a:pt x="352" y="528"/>
                  </a:cubicBezTo>
                  <a:cubicBezTo>
                    <a:pt x="365" y="355"/>
                    <a:pt x="377" y="110"/>
                    <a:pt x="384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503" name="Oval 71"/>
            <p:cNvSpPr>
              <a:spLocks noChangeArrowheads="1"/>
            </p:cNvSpPr>
            <p:nvPr/>
          </p:nvSpPr>
          <p:spPr bwMode="auto">
            <a:xfrm>
              <a:off x="374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4504" name="Line 72"/>
            <p:cNvSpPr>
              <a:spLocks noChangeShapeType="1"/>
            </p:cNvSpPr>
            <p:nvPr/>
          </p:nvSpPr>
          <p:spPr bwMode="auto">
            <a:xfrm flipV="1">
              <a:off x="3792" y="1008"/>
              <a:ext cx="1344" cy="12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505" name="Freeform 73"/>
            <p:cNvSpPr>
              <a:spLocks/>
            </p:cNvSpPr>
            <p:nvPr/>
          </p:nvSpPr>
          <p:spPr bwMode="auto">
            <a:xfrm>
              <a:off x="3185" y="2140"/>
              <a:ext cx="215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052" y="0"/>
                </a:cxn>
              </a:cxnLst>
              <a:rect l="0" t="0" r="r" b="b"/>
              <a:pathLst>
                <a:path w="3052" h="4">
                  <a:moveTo>
                    <a:pt x="0" y="4"/>
                  </a:moveTo>
                  <a:lnTo>
                    <a:pt x="3052" y="0"/>
                  </a:ln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506" name="Oval 74"/>
            <p:cNvSpPr>
              <a:spLocks noChangeArrowheads="1"/>
            </p:cNvSpPr>
            <p:nvPr/>
          </p:nvSpPr>
          <p:spPr bwMode="auto">
            <a:xfrm>
              <a:off x="3936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4507" name="Text Box 75"/>
            <p:cNvSpPr txBox="1">
              <a:spLocks noChangeArrowheads="1"/>
            </p:cNvSpPr>
            <p:nvPr/>
          </p:nvSpPr>
          <p:spPr bwMode="auto">
            <a:xfrm rot="-2498013">
              <a:off x="4608" y="1008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/>
                <a:t>у=х</a:t>
              </a:r>
            </a:p>
          </p:txBody>
        </p:sp>
      </p:grpSp>
      <p:grpSp>
        <p:nvGrpSpPr>
          <p:cNvPr id="274508" name="Group 76"/>
          <p:cNvGrpSpPr>
            <a:grpSpLocks/>
          </p:cNvGrpSpPr>
          <p:nvPr/>
        </p:nvGrpSpPr>
        <p:grpSpPr bwMode="auto">
          <a:xfrm>
            <a:off x="381000" y="2438400"/>
            <a:ext cx="3582988" cy="3657600"/>
            <a:chOff x="240" y="624"/>
            <a:chExt cx="2257" cy="2304"/>
          </a:xfrm>
        </p:grpSpPr>
        <p:sp>
          <p:nvSpPr>
            <p:cNvPr id="274509" name="Text Box 77"/>
            <p:cNvSpPr txBox="1">
              <a:spLocks noChangeArrowheads="1"/>
            </p:cNvSpPr>
            <p:nvPr/>
          </p:nvSpPr>
          <p:spPr bwMode="auto">
            <a:xfrm>
              <a:off x="624" y="624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/>
                <a:t>у</a:t>
              </a:r>
            </a:p>
          </p:txBody>
        </p:sp>
        <p:grpSp>
          <p:nvGrpSpPr>
            <p:cNvPr id="274510" name="Group 78"/>
            <p:cNvGrpSpPr>
              <a:grpSpLocks/>
            </p:cNvGrpSpPr>
            <p:nvPr/>
          </p:nvGrpSpPr>
          <p:grpSpPr bwMode="auto">
            <a:xfrm>
              <a:off x="240" y="720"/>
              <a:ext cx="2257" cy="2208"/>
              <a:chOff x="240" y="720"/>
              <a:chExt cx="2257" cy="2208"/>
            </a:xfrm>
          </p:grpSpPr>
          <p:graphicFrame>
            <p:nvGraphicFramePr>
              <p:cNvPr id="274511" name="Object 79"/>
              <p:cNvGraphicFramePr>
                <a:graphicFrameLocks noChangeAspect="1"/>
              </p:cNvGraphicFramePr>
              <p:nvPr/>
            </p:nvGraphicFramePr>
            <p:xfrm>
              <a:off x="1776" y="1465"/>
              <a:ext cx="720" cy="551"/>
            </p:xfrm>
            <a:graphic>
              <a:graphicData uri="http://schemas.openxmlformats.org/presentationml/2006/ole">
                <p:oleObj spid="_x0000_s274511" name="Формула" r:id="rId5" imgW="431640" imgH="330120" progId="Equation.3">
                  <p:embed/>
                </p:oleObj>
              </a:graphicData>
            </a:graphic>
          </p:graphicFrame>
          <p:sp>
            <p:nvSpPr>
              <p:cNvPr id="274512" name="Text Box 80"/>
              <p:cNvSpPr txBox="1">
                <a:spLocks noChangeArrowheads="1"/>
              </p:cNvSpPr>
              <p:nvPr/>
            </p:nvSpPr>
            <p:spPr bwMode="auto">
              <a:xfrm>
                <a:off x="716" y="2304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b="1"/>
                  <a:t>0</a:t>
                </a:r>
              </a:p>
            </p:txBody>
          </p:sp>
          <p:sp>
            <p:nvSpPr>
              <p:cNvPr id="274513" name="Freeform 81"/>
              <p:cNvSpPr>
                <a:spLocks/>
              </p:cNvSpPr>
              <p:nvPr/>
            </p:nvSpPr>
            <p:spPr bwMode="auto">
              <a:xfrm>
                <a:off x="305" y="1962"/>
                <a:ext cx="2157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60" y="2"/>
                  </a:cxn>
                </a:cxnLst>
                <a:rect l="0" t="0" r="r" b="b"/>
                <a:pathLst>
                  <a:path w="3060" h="2">
                    <a:moveTo>
                      <a:pt x="0" y="0"/>
                    </a:moveTo>
                    <a:lnTo>
                      <a:pt x="3060" y="2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514" name="Freeform 82"/>
              <p:cNvSpPr>
                <a:spLocks/>
              </p:cNvSpPr>
              <p:nvPr/>
            </p:nvSpPr>
            <p:spPr bwMode="auto">
              <a:xfrm>
                <a:off x="268" y="2876"/>
                <a:ext cx="2186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00" y="0"/>
                  </a:cxn>
                </a:cxnLst>
                <a:rect l="0" t="0" r="r" b="b"/>
                <a:pathLst>
                  <a:path w="3100" h="4">
                    <a:moveTo>
                      <a:pt x="0" y="4"/>
                    </a:moveTo>
                    <a:lnTo>
                      <a:pt x="3100" y="0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515" name="Freeform 83"/>
              <p:cNvSpPr>
                <a:spLocks/>
              </p:cNvSpPr>
              <p:nvPr/>
            </p:nvSpPr>
            <p:spPr bwMode="auto">
              <a:xfrm>
                <a:off x="268" y="2688"/>
                <a:ext cx="219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8" y="0"/>
                  </a:cxn>
                </a:cxnLst>
                <a:rect l="0" t="0" r="r" b="b"/>
                <a:pathLst>
                  <a:path w="3108" h="8">
                    <a:moveTo>
                      <a:pt x="0" y="8"/>
                    </a:moveTo>
                    <a:lnTo>
                      <a:pt x="3108" y="0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516" name="Freeform 84"/>
              <p:cNvSpPr>
                <a:spLocks/>
              </p:cNvSpPr>
              <p:nvPr/>
            </p:nvSpPr>
            <p:spPr bwMode="auto">
              <a:xfrm>
                <a:off x="257" y="2520"/>
                <a:ext cx="222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52" y="0"/>
                  </a:cxn>
                </a:cxnLst>
                <a:rect l="0" t="0" r="r" b="b"/>
                <a:pathLst>
                  <a:path w="3152" h="1">
                    <a:moveTo>
                      <a:pt x="0" y="0"/>
                    </a:moveTo>
                    <a:lnTo>
                      <a:pt x="3152" y="0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517" name="Freeform 85"/>
              <p:cNvSpPr>
                <a:spLocks/>
              </p:cNvSpPr>
              <p:nvPr/>
            </p:nvSpPr>
            <p:spPr bwMode="auto">
              <a:xfrm>
                <a:off x="274" y="1776"/>
                <a:ext cx="2185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0" y="0"/>
                  </a:cxn>
                </a:cxnLst>
                <a:rect l="0" t="0" r="r" b="b"/>
                <a:pathLst>
                  <a:path w="3100" h="1">
                    <a:moveTo>
                      <a:pt x="0" y="0"/>
                    </a:moveTo>
                    <a:lnTo>
                      <a:pt x="3100" y="0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518" name="Freeform 86"/>
              <p:cNvSpPr>
                <a:spLocks/>
              </p:cNvSpPr>
              <p:nvPr/>
            </p:nvSpPr>
            <p:spPr bwMode="auto">
              <a:xfrm>
                <a:off x="265" y="1584"/>
                <a:ext cx="2194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4">
                    <a:moveTo>
                      <a:pt x="0" y="4"/>
                    </a:moveTo>
                    <a:lnTo>
                      <a:pt x="3112" y="0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519" name="Freeform 87"/>
              <p:cNvSpPr>
                <a:spLocks/>
              </p:cNvSpPr>
              <p:nvPr/>
            </p:nvSpPr>
            <p:spPr bwMode="auto">
              <a:xfrm>
                <a:off x="268" y="1392"/>
                <a:ext cx="2191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8" y="4"/>
                  </a:cxn>
                </a:cxnLst>
                <a:rect l="0" t="0" r="r" b="b"/>
                <a:pathLst>
                  <a:path w="3108" h="4">
                    <a:moveTo>
                      <a:pt x="0" y="0"/>
                    </a:moveTo>
                    <a:lnTo>
                      <a:pt x="3108" y="4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520" name="Freeform 88"/>
              <p:cNvSpPr>
                <a:spLocks/>
              </p:cNvSpPr>
              <p:nvPr/>
            </p:nvSpPr>
            <p:spPr bwMode="auto">
              <a:xfrm>
                <a:off x="265" y="1200"/>
                <a:ext cx="2194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4">
                    <a:moveTo>
                      <a:pt x="0" y="4"/>
                    </a:moveTo>
                    <a:lnTo>
                      <a:pt x="3112" y="0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521" name="Freeform 89"/>
              <p:cNvSpPr>
                <a:spLocks/>
              </p:cNvSpPr>
              <p:nvPr/>
            </p:nvSpPr>
            <p:spPr bwMode="auto">
              <a:xfrm>
                <a:off x="271" y="1008"/>
                <a:ext cx="218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4" y="0"/>
                  </a:cxn>
                </a:cxnLst>
                <a:rect l="0" t="0" r="r" b="b"/>
                <a:pathLst>
                  <a:path w="3104" h="1">
                    <a:moveTo>
                      <a:pt x="0" y="0"/>
                    </a:moveTo>
                    <a:lnTo>
                      <a:pt x="3104" y="0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522" name="Freeform 90"/>
              <p:cNvSpPr>
                <a:spLocks/>
              </p:cNvSpPr>
              <p:nvPr/>
            </p:nvSpPr>
            <p:spPr bwMode="auto">
              <a:xfrm>
                <a:off x="277" y="816"/>
                <a:ext cx="2180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092" y="0"/>
                  </a:cxn>
                </a:cxnLst>
                <a:rect l="0" t="0" r="r" b="b"/>
                <a:pathLst>
                  <a:path w="3092" h="8">
                    <a:moveTo>
                      <a:pt x="0" y="8"/>
                    </a:moveTo>
                    <a:lnTo>
                      <a:pt x="3092" y="0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523" name="Freeform 91"/>
              <p:cNvSpPr>
                <a:spLocks/>
              </p:cNvSpPr>
              <p:nvPr/>
            </p:nvSpPr>
            <p:spPr bwMode="auto">
              <a:xfrm>
                <a:off x="240" y="2328"/>
                <a:ext cx="225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00" y="0"/>
                  </a:cxn>
                </a:cxnLst>
                <a:rect l="0" t="0" r="r" b="b"/>
                <a:pathLst>
                  <a:path w="3200" h="1">
                    <a:moveTo>
                      <a:pt x="0" y="0"/>
                    </a:moveTo>
                    <a:lnTo>
                      <a:pt x="320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74524" name="Group 92"/>
              <p:cNvGrpSpPr>
                <a:grpSpLocks/>
              </p:cNvGrpSpPr>
              <p:nvPr/>
            </p:nvGrpSpPr>
            <p:grpSpPr bwMode="auto">
              <a:xfrm>
                <a:off x="308" y="720"/>
                <a:ext cx="2137" cy="2208"/>
                <a:chOff x="1076" y="720"/>
                <a:chExt cx="2137" cy="3199"/>
              </a:xfrm>
            </p:grpSpPr>
            <p:sp>
              <p:nvSpPr>
                <p:cNvPr id="274525" name="Freeform 93"/>
                <p:cNvSpPr>
                  <a:spLocks/>
                </p:cNvSpPr>
                <p:nvPr/>
              </p:nvSpPr>
              <p:spPr bwMode="auto">
                <a:xfrm>
                  <a:off x="3212" y="744"/>
                  <a:ext cx="1" cy="31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136"/>
                    </a:cxn>
                  </a:cxnLst>
                  <a:rect l="0" t="0" r="r" b="b"/>
                  <a:pathLst>
                    <a:path w="1" h="3136">
                      <a:moveTo>
                        <a:pt x="0" y="0"/>
                      </a:moveTo>
                      <a:lnTo>
                        <a:pt x="0" y="3136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526" name="Freeform 94"/>
                <p:cNvSpPr>
                  <a:spLocks/>
                </p:cNvSpPr>
                <p:nvPr/>
              </p:nvSpPr>
              <p:spPr bwMode="auto">
                <a:xfrm>
                  <a:off x="3016" y="736"/>
                  <a:ext cx="4" cy="3172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3172"/>
                    </a:cxn>
                  </a:cxnLst>
                  <a:rect l="0" t="0" r="r" b="b"/>
                  <a:pathLst>
                    <a:path w="4" h="3172">
                      <a:moveTo>
                        <a:pt x="4" y="0"/>
                      </a:moveTo>
                      <a:lnTo>
                        <a:pt x="0" y="3172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527" name="Freeform 95"/>
                <p:cNvSpPr>
                  <a:spLocks/>
                </p:cNvSpPr>
                <p:nvPr/>
              </p:nvSpPr>
              <p:spPr bwMode="auto">
                <a:xfrm>
                  <a:off x="2820" y="736"/>
                  <a:ext cx="4" cy="3168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3168"/>
                    </a:cxn>
                  </a:cxnLst>
                  <a:rect l="0" t="0" r="r" b="b"/>
                  <a:pathLst>
                    <a:path w="4" h="3168">
                      <a:moveTo>
                        <a:pt x="4" y="0"/>
                      </a:moveTo>
                      <a:lnTo>
                        <a:pt x="0" y="3168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528" name="Freeform 96"/>
                <p:cNvSpPr>
                  <a:spLocks/>
                </p:cNvSpPr>
                <p:nvPr/>
              </p:nvSpPr>
              <p:spPr bwMode="auto">
                <a:xfrm>
                  <a:off x="2628" y="736"/>
                  <a:ext cx="1" cy="3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160"/>
                    </a:cxn>
                  </a:cxnLst>
                  <a:rect l="0" t="0" r="r" b="b"/>
                  <a:pathLst>
                    <a:path w="1" h="3160">
                      <a:moveTo>
                        <a:pt x="0" y="0"/>
                      </a:moveTo>
                      <a:lnTo>
                        <a:pt x="0" y="3160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529" name="Freeform 97"/>
                <p:cNvSpPr>
                  <a:spLocks/>
                </p:cNvSpPr>
                <p:nvPr/>
              </p:nvSpPr>
              <p:spPr bwMode="auto">
                <a:xfrm>
                  <a:off x="2432" y="732"/>
                  <a:ext cx="4" cy="3172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3172"/>
                    </a:cxn>
                  </a:cxnLst>
                  <a:rect l="0" t="0" r="r" b="b"/>
                  <a:pathLst>
                    <a:path w="4" h="3172">
                      <a:moveTo>
                        <a:pt x="4" y="0"/>
                      </a:moveTo>
                      <a:lnTo>
                        <a:pt x="0" y="3172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530" name="Freeform 98"/>
                <p:cNvSpPr>
                  <a:spLocks/>
                </p:cNvSpPr>
                <p:nvPr/>
              </p:nvSpPr>
              <p:spPr bwMode="auto">
                <a:xfrm>
                  <a:off x="2228" y="728"/>
                  <a:ext cx="14" cy="319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3191"/>
                    </a:cxn>
                  </a:cxnLst>
                  <a:rect l="0" t="0" r="r" b="b"/>
                  <a:pathLst>
                    <a:path w="14" h="3191">
                      <a:moveTo>
                        <a:pt x="0" y="0"/>
                      </a:moveTo>
                      <a:lnTo>
                        <a:pt x="14" y="3191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531" name="Freeform 99"/>
                <p:cNvSpPr>
                  <a:spLocks/>
                </p:cNvSpPr>
                <p:nvPr/>
              </p:nvSpPr>
              <p:spPr bwMode="auto">
                <a:xfrm>
                  <a:off x="2044" y="744"/>
                  <a:ext cx="4" cy="3160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3160"/>
                    </a:cxn>
                  </a:cxnLst>
                  <a:rect l="0" t="0" r="r" b="b"/>
                  <a:pathLst>
                    <a:path w="4" h="3160">
                      <a:moveTo>
                        <a:pt x="4" y="0"/>
                      </a:moveTo>
                      <a:lnTo>
                        <a:pt x="0" y="3160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532" name="Freeform 100"/>
                <p:cNvSpPr>
                  <a:spLocks/>
                </p:cNvSpPr>
                <p:nvPr/>
              </p:nvSpPr>
              <p:spPr bwMode="auto">
                <a:xfrm>
                  <a:off x="1852" y="744"/>
                  <a:ext cx="1" cy="31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152"/>
                    </a:cxn>
                  </a:cxnLst>
                  <a:rect l="0" t="0" r="r" b="b"/>
                  <a:pathLst>
                    <a:path w="1" h="3152">
                      <a:moveTo>
                        <a:pt x="0" y="0"/>
                      </a:moveTo>
                      <a:lnTo>
                        <a:pt x="0" y="3152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533" name="Freeform 101"/>
                <p:cNvSpPr>
                  <a:spLocks/>
                </p:cNvSpPr>
                <p:nvPr/>
              </p:nvSpPr>
              <p:spPr bwMode="auto">
                <a:xfrm>
                  <a:off x="1460" y="720"/>
                  <a:ext cx="11" cy="319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" y="3199"/>
                    </a:cxn>
                  </a:cxnLst>
                  <a:rect l="0" t="0" r="r" b="b"/>
                  <a:pathLst>
                    <a:path w="11" h="3199">
                      <a:moveTo>
                        <a:pt x="0" y="0"/>
                      </a:moveTo>
                      <a:lnTo>
                        <a:pt x="11" y="3199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534" name="Freeform 102"/>
                <p:cNvSpPr>
                  <a:spLocks/>
                </p:cNvSpPr>
                <p:nvPr/>
              </p:nvSpPr>
              <p:spPr bwMode="auto">
                <a:xfrm>
                  <a:off x="1268" y="736"/>
                  <a:ext cx="1" cy="317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172"/>
                    </a:cxn>
                  </a:cxnLst>
                  <a:rect l="0" t="0" r="r" b="b"/>
                  <a:pathLst>
                    <a:path w="1" h="3172">
                      <a:moveTo>
                        <a:pt x="0" y="0"/>
                      </a:moveTo>
                      <a:lnTo>
                        <a:pt x="0" y="3172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535" name="Freeform 103"/>
                <p:cNvSpPr>
                  <a:spLocks/>
                </p:cNvSpPr>
                <p:nvPr/>
              </p:nvSpPr>
              <p:spPr bwMode="auto">
                <a:xfrm>
                  <a:off x="1076" y="740"/>
                  <a:ext cx="4" cy="3164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3164"/>
                    </a:cxn>
                  </a:cxnLst>
                  <a:rect l="0" t="0" r="r" b="b"/>
                  <a:pathLst>
                    <a:path w="4" h="3164">
                      <a:moveTo>
                        <a:pt x="4" y="0"/>
                      </a:moveTo>
                      <a:lnTo>
                        <a:pt x="0" y="3164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536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1665" y="722"/>
                  <a:ext cx="0" cy="317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74537" name="Text Box 105"/>
              <p:cNvSpPr txBox="1">
                <a:spLocks noChangeArrowheads="1"/>
              </p:cNvSpPr>
              <p:nvPr/>
            </p:nvSpPr>
            <p:spPr bwMode="auto">
              <a:xfrm>
                <a:off x="1033" y="2309"/>
                <a:ext cx="1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274538" name="Text Box 106"/>
              <p:cNvSpPr txBox="1">
                <a:spLocks noChangeArrowheads="1"/>
              </p:cNvSpPr>
              <p:nvPr/>
            </p:nvSpPr>
            <p:spPr bwMode="auto">
              <a:xfrm>
                <a:off x="1008" y="2304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/>
                  <a:t>1</a:t>
                </a:r>
              </a:p>
            </p:txBody>
          </p:sp>
          <p:sp>
            <p:nvSpPr>
              <p:cNvPr id="274539" name="Text Box 107"/>
              <p:cNvSpPr txBox="1">
                <a:spLocks noChangeArrowheads="1"/>
              </p:cNvSpPr>
              <p:nvPr/>
            </p:nvSpPr>
            <p:spPr bwMode="auto">
              <a:xfrm>
                <a:off x="2256" y="2265"/>
                <a:ext cx="24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800" b="1"/>
                  <a:t>х</a:t>
                </a:r>
              </a:p>
            </p:txBody>
          </p:sp>
          <p:sp>
            <p:nvSpPr>
              <p:cNvPr id="274540" name="Freeform 108"/>
              <p:cNvSpPr>
                <a:spLocks/>
              </p:cNvSpPr>
              <p:nvPr/>
            </p:nvSpPr>
            <p:spPr bwMode="auto">
              <a:xfrm>
                <a:off x="888" y="1984"/>
                <a:ext cx="1600" cy="352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64" y="224"/>
                  </a:cxn>
                  <a:cxn ang="0">
                    <a:pos x="192" y="160"/>
                  </a:cxn>
                  <a:cxn ang="0">
                    <a:pos x="640" y="64"/>
                  </a:cxn>
                  <a:cxn ang="0">
                    <a:pos x="1600" y="0"/>
                  </a:cxn>
                </a:cxnLst>
                <a:rect l="0" t="0" r="r" b="b"/>
                <a:pathLst>
                  <a:path w="1600" h="352">
                    <a:moveTo>
                      <a:pt x="0" y="352"/>
                    </a:moveTo>
                    <a:cubicBezTo>
                      <a:pt x="11" y="331"/>
                      <a:pt x="32" y="256"/>
                      <a:pt x="64" y="224"/>
                    </a:cubicBezTo>
                    <a:cubicBezTo>
                      <a:pt x="96" y="192"/>
                      <a:pt x="96" y="187"/>
                      <a:pt x="192" y="160"/>
                    </a:cubicBezTo>
                    <a:cubicBezTo>
                      <a:pt x="288" y="133"/>
                      <a:pt x="405" y="91"/>
                      <a:pt x="640" y="64"/>
                    </a:cubicBezTo>
                    <a:cubicBezTo>
                      <a:pt x="875" y="37"/>
                      <a:pt x="1400" y="13"/>
                      <a:pt x="1600" y="0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541" name="Oval 109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4542" name="Line 110"/>
              <p:cNvSpPr>
                <a:spLocks noChangeShapeType="1"/>
              </p:cNvSpPr>
              <p:nvPr/>
            </p:nvSpPr>
            <p:spPr bwMode="auto">
              <a:xfrm flipV="1">
                <a:off x="912" y="1008"/>
                <a:ext cx="1344" cy="12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543" name="Freeform 111"/>
              <p:cNvSpPr>
                <a:spLocks/>
              </p:cNvSpPr>
              <p:nvPr/>
            </p:nvSpPr>
            <p:spPr bwMode="auto">
              <a:xfrm>
                <a:off x="305" y="2140"/>
                <a:ext cx="215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052" y="0"/>
                  </a:cxn>
                </a:cxnLst>
                <a:rect l="0" t="0" r="r" b="b"/>
                <a:pathLst>
                  <a:path w="3052" h="4">
                    <a:moveTo>
                      <a:pt x="0" y="4"/>
                    </a:moveTo>
                    <a:lnTo>
                      <a:pt x="3052" y="0"/>
                    </a:ln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544" name="Oval 112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4545" name="Text Box 113"/>
              <p:cNvSpPr txBox="1">
                <a:spLocks noChangeArrowheads="1"/>
              </p:cNvSpPr>
              <p:nvPr/>
            </p:nvSpPr>
            <p:spPr bwMode="auto">
              <a:xfrm rot="-2616169">
                <a:off x="1776" y="960"/>
                <a:ext cx="44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/>
                  <a:t>у=х</a:t>
                </a:r>
              </a:p>
            </p:txBody>
          </p:sp>
        </p:grpSp>
      </p:grpSp>
      <p:grpSp>
        <p:nvGrpSpPr>
          <p:cNvPr id="274546" name="Group 114"/>
          <p:cNvGrpSpPr>
            <a:grpSpLocks/>
          </p:cNvGrpSpPr>
          <p:nvPr/>
        </p:nvGrpSpPr>
        <p:grpSpPr bwMode="auto">
          <a:xfrm rot="25803992">
            <a:off x="4437063" y="2497137"/>
            <a:ext cx="723900" cy="1825625"/>
            <a:chOff x="3797" y="754"/>
            <a:chExt cx="852" cy="1931"/>
          </a:xfrm>
        </p:grpSpPr>
        <p:sp>
          <p:nvSpPr>
            <p:cNvPr id="274547" name="Freeform 115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548" name="Freeform 116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549" name="Freeform 117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550" name="Freeform 118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4551" name="Freeform 119"/>
          <p:cNvSpPr>
            <a:spLocks/>
          </p:cNvSpPr>
          <p:nvPr/>
        </p:nvSpPr>
        <p:spPr bwMode="auto">
          <a:xfrm>
            <a:off x="3810000" y="4381500"/>
            <a:ext cx="266700" cy="1588"/>
          </a:xfrm>
          <a:custGeom>
            <a:avLst/>
            <a:gdLst/>
            <a:ahLst/>
            <a:cxnLst>
              <a:cxn ang="0">
                <a:pos x="168" y="0"/>
              </a:cxn>
              <a:cxn ang="0">
                <a:pos x="0" y="0"/>
              </a:cxn>
            </a:cxnLst>
            <a:rect l="0" t="0" r="r" b="b"/>
            <a:pathLst>
              <a:path w="168" h="1">
                <a:moveTo>
                  <a:pt x="168" y="0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74552" name="Group 120"/>
          <p:cNvGrpSpPr>
            <a:grpSpLocks/>
          </p:cNvGrpSpPr>
          <p:nvPr/>
        </p:nvGrpSpPr>
        <p:grpSpPr bwMode="auto">
          <a:xfrm rot="24242217">
            <a:off x="4114800" y="2286000"/>
            <a:ext cx="723900" cy="1825625"/>
            <a:chOff x="3797" y="754"/>
            <a:chExt cx="852" cy="1931"/>
          </a:xfrm>
        </p:grpSpPr>
        <p:sp>
          <p:nvSpPr>
            <p:cNvPr id="274553" name="Freeform 121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554" name="Freeform 122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555" name="Freeform 123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4556" name="Freeform 124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33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4557" name="Freeform 125"/>
          <p:cNvSpPr>
            <a:spLocks/>
          </p:cNvSpPr>
          <p:nvPr/>
        </p:nvSpPr>
        <p:spPr bwMode="auto">
          <a:xfrm>
            <a:off x="4086225" y="4376738"/>
            <a:ext cx="2162175" cy="4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" y="0"/>
              </a:cxn>
              <a:cxn ang="0">
                <a:pos x="1362" y="3"/>
              </a:cxn>
            </a:cxnLst>
            <a:rect l="0" t="0" r="r" b="b"/>
            <a:pathLst>
              <a:path w="1362" h="3">
                <a:moveTo>
                  <a:pt x="0" y="0"/>
                </a:moveTo>
                <a:lnTo>
                  <a:pt x="12" y="0"/>
                </a:lnTo>
                <a:lnTo>
                  <a:pt x="1362" y="3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74435" name="Object 3"/>
          <p:cNvGraphicFramePr>
            <a:graphicFrameLocks noChangeAspect="1"/>
          </p:cNvGraphicFramePr>
          <p:nvPr/>
        </p:nvGraphicFramePr>
        <p:xfrm>
          <a:off x="2962275" y="485775"/>
          <a:ext cx="1838325" cy="809625"/>
        </p:xfrm>
        <a:graphic>
          <a:graphicData uri="http://schemas.openxmlformats.org/presentationml/2006/ole">
            <p:oleObj spid="_x0000_s274435" name="Формула" r:id="rId6" imgW="520560" imgH="228600" progId="Equation.3">
              <p:embed/>
            </p:oleObj>
          </a:graphicData>
        </a:graphic>
      </p:graphicFrame>
      <p:graphicFrame>
        <p:nvGraphicFramePr>
          <p:cNvPr id="274559" name="Object 127"/>
          <p:cNvGraphicFramePr>
            <a:graphicFrameLocks noChangeAspect="1"/>
          </p:cNvGraphicFramePr>
          <p:nvPr/>
        </p:nvGraphicFramePr>
        <p:xfrm>
          <a:off x="2962275" y="485775"/>
          <a:ext cx="1838325" cy="809625"/>
        </p:xfrm>
        <a:graphic>
          <a:graphicData uri="http://schemas.openxmlformats.org/presentationml/2006/ole">
            <p:oleObj spid="_x0000_s274559" name="Формула" r:id="rId7" imgW="52056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4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74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0.26719 0.4743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2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 C -0.00625 -0.00926 -0.0125 -0.01852 -0.01667 -0.03333 C -0.02083 -0.04815 -0.02361 -0.06852 -0.025 -0.08889 C -0.02639 -0.10926 -0.025 -0.13148 -0.025 -0.15556 C -0.025 -0.17963 -0.025 -0.21111 -0.025 -0.23333 C -0.025 -0.25556 -0.025 -0.27222 -0.025 -0.28889 " pathEditMode="relative" rAng="0" ptsTypes="aaaaaA">
                                      <p:cBhvr>
                                        <p:cTn id="26" dur="2000" fill="hold"/>
                                        <p:tgtEl>
                                          <p:spTgt spid="2745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74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4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4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4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45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45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45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45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45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45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45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45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4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6.2963E-6 C 0.00972 0.00927 0.01944 0.01853 0.03333 0.02223 C 0.04722 0.02593 0.06527 0.02223 0.08333 0.02223 C 0.10138 0.02223 0.12083 0.02223 0.14166 0.02223 C 0.16249 0.02223 0.18541 0.02223 0.20833 0.02223 " pathEditMode="relative" ptsTypes="aaaaA">
                                      <p:cBhvr>
                                        <p:cTn id="56" dur="2000" fill="hold"/>
                                        <p:tgtEl>
                                          <p:spTgt spid="2745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74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74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551" grpId="0" animBg="1"/>
      <p:bldP spid="27455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Text Box 2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58051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52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53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58054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55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56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57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58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59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60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61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63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64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65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66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67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68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69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70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71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72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76" name="Line 28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77" name="Line 29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78" name="Line 30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79" name="Line 31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80" name="Line 32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81" name="Line 33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82" name="Line 34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83" name="Line 35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84" name="Line 36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85" name="Line 37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86" name="Line 38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87" name="Line 39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88" name="Line 40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89" name="Line 41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90" name="Line 42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91" name="Line 43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92" name="Line 44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93" name="Line 45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94" name="Line 46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95" name="Line 47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96" name="Line 48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97" name="Line 49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98" name="Line 50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99" name="Line 51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100" name="Text Box 52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imes New Roman" pitchFamily="18" charset="0"/>
              </a:rPr>
              <a:t>   -</a:t>
            </a:r>
            <a:r>
              <a:rPr lang="ru-RU" sz="4800" b="1">
                <a:latin typeface="Times New Roman" pitchFamily="18" charset="0"/>
              </a:rPr>
              <a:t>1  0    1  2</a:t>
            </a:r>
          </a:p>
        </p:txBody>
      </p:sp>
      <p:sp>
        <p:nvSpPr>
          <p:cNvPr id="258101" name="Text Box 53"/>
          <p:cNvSpPr txBox="1">
            <a:spLocks noChangeArrowheads="1"/>
          </p:cNvSpPr>
          <p:nvPr/>
        </p:nvSpPr>
        <p:spPr bwMode="auto">
          <a:xfrm>
            <a:off x="3048000" y="609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х</a:t>
            </a:r>
            <a:r>
              <a:rPr lang="ru-RU" sz="2400" b="1" baseline="30000">
                <a:solidFill>
                  <a:srgbClr val="FF0000"/>
                </a:solidFill>
              </a:rPr>
              <a:t>-4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258062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58115" name="Group 67"/>
          <p:cNvGrpSpPr>
            <a:grpSpLocks/>
          </p:cNvGrpSpPr>
          <p:nvPr/>
        </p:nvGrpSpPr>
        <p:grpSpPr bwMode="auto">
          <a:xfrm>
            <a:off x="2743200" y="63500"/>
            <a:ext cx="3962400" cy="6521450"/>
            <a:chOff x="1728" y="40"/>
            <a:chExt cx="2496" cy="4108"/>
          </a:xfrm>
        </p:grpSpPr>
        <p:grpSp>
          <p:nvGrpSpPr>
            <p:cNvPr id="258102" name="Group 54"/>
            <p:cNvGrpSpPr>
              <a:grpSpLocks/>
            </p:cNvGrpSpPr>
            <p:nvPr/>
          </p:nvGrpSpPr>
          <p:grpSpPr bwMode="auto">
            <a:xfrm>
              <a:off x="1728" y="40"/>
              <a:ext cx="2496" cy="2080"/>
              <a:chOff x="1728" y="40"/>
              <a:chExt cx="2496" cy="2080"/>
            </a:xfrm>
          </p:grpSpPr>
          <p:sp>
            <p:nvSpPr>
              <p:cNvPr id="258103" name="Freeform 55"/>
              <p:cNvSpPr>
                <a:spLocks/>
              </p:cNvSpPr>
              <p:nvPr/>
            </p:nvSpPr>
            <p:spPr bwMode="auto">
              <a:xfrm>
                <a:off x="3152" y="40"/>
                <a:ext cx="1072" cy="20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816"/>
                  </a:cxn>
                  <a:cxn ang="0">
                    <a:pos x="176" y="1648"/>
                  </a:cxn>
                  <a:cxn ang="0">
                    <a:pos x="368" y="1936"/>
                  </a:cxn>
                  <a:cxn ang="0">
                    <a:pos x="640" y="2048"/>
                  </a:cxn>
                  <a:cxn ang="0">
                    <a:pos x="1072" y="2080"/>
                  </a:cxn>
                </a:cxnLst>
                <a:rect l="0" t="0" r="r" b="b"/>
                <a:pathLst>
                  <a:path w="1072" h="2080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3" y="1461"/>
                      <a:pt x="176" y="1648"/>
                    </a:cubicBezTo>
                    <a:cubicBezTo>
                      <a:pt x="229" y="1835"/>
                      <a:pt x="291" y="1869"/>
                      <a:pt x="368" y="1936"/>
                    </a:cubicBezTo>
                    <a:cubicBezTo>
                      <a:pt x="445" y="2003"/>
                      <a:pt x="523" y="2024"/>
                      <a:pt x="640" y="2048"/>
                    </a:cubicBezTo>
                    <a:cubicBezTo>
                      <a:pt x="757" y="2072"/>
                      <a:pt x="982" y="2073"/>
                      <a:pt x="1072" y="208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8104" name="Freeform 56"/>
              <p:cNvSpPr>
                <a:spLocks/>
              </p:cNvSpPr>
              <p:nvPr/>
            </p:nvSpPr>
            <p:spPr bwMode="auto">
              <a:xfrm flipH="1">
                <a:off x="1728" y="48"/>
                <a:ext cx="880" cy="20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816"/>
                  </a:cxn>
                  <a:cxn ang="0">
                    <a:pos x="176" y="1648"/>
                  </a:cxn>
                  <a:cxn ang="0">
                    <a:pos x="352" y="1928"/>
                  </a:cxn>
                  <a:cxn ang="0">
                    <a:pos x="608" y="2032"/>
                  </a:cxn>
                  <a:cxn ang="0">
                    <a:pos x="880" y="2072"/>
                  </a:cxn>
                </a:cxnLst>
                <a:rect l="0" t="0" r="r" b="b"/>
                <a:pathLst>
                  <a:path w="880" h="2072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5" y="1463"/>
                      <a:pt x="176" y="1648"/>
                    </a:cubicBezTo>
                    <a:cubicBezTo>
                      <a:pt x="227" y="1833"/>
                      <a:pt x="280" y="1864"/>
                      <a:pt x="352" y="1928"/>
                    </a:cubicBezTo>
                    <a:cubicBezTo>
                      <a:pt x="424" y="1992"/>
                      <a:pt x="520" y="2008"/>
                      <a:pt x="608" y="2032"/>
                    </a:cubicBezTo>
                    <a:cubicBezTo>
                      <a:pt x="696" y="2056"/>
                      <a:pt x="823" y="2064"/>
                      <a:pt x="880" y="2072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8110" name="Oval 62"/>
            <p:cNvSpPr>
              <a:spLocks noChangeArrowheads="1"/>
            </p:cNvSpPr>
            <p:nvPr/>
          </p:nvSpPr>
          <p:spPr bwMode="auto">
            <a:xfrm>
              <a:off x="3291" y="1657"/>
              <a:ext cx="88" cy="9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8111" name="Oval 63"/>
            <p:cNvSpPr>
              <a:spLocks noChangeArrowheads="1"/>
            </p:cNvSpPr>
            <p:nvPr/>
          </p:nvSpPr>
          <p:spPr bwMode="auto">
            <a:xfrm>
              <a:off x="2377" y="1661"/>
              <a:ext cx="95" cy="88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8112" name="Line 64"/>
            <p:cNvSpPr>
              <a:spLocks noChangeShapeType="1"/>
            </p:cNvSpPr>
            <p:nvPr/>
          </p:nvSpPr>
          <p:spPr bwMode="auto">
            <a:xfrm flipH="1">
              <a:off x="2870" y="96"/>
              <a:ext cx="10" cy="40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8114" name="Text Box 66"/>
          <p:cNvSpPr txBox="1">
            <a:spLocks noChangeArrowheads="1"/>
          </p:cNvSpPr>
          <p:nvPr/>
        </p:nvSpPr>
        <p:spPr bwMode="auto">
          <a:xfrm>
            <a:off x="6781800" y="381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(х – 2)</a:t>
            </a:r>
            <a:r>
              <a:rPr lang="ru-RU" sz="2400" b="1" baseline="30000">
                <a:solidFill>
                  <a:srgbClr val="FF0000"/>
                </a:solidFill>
              </a:rPr>
              <a:t>-4</a:t>
            </a:r>
            <a:endParaRPr lang="ru-RU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15833 3.33333E-6 " pathEditMode="relative" ptsTypes="AA">
                                      <p:cBhvr>
                                        <p:cTn id="6" dur="2000" fill="hold"/>
                                        <p:tgtEl>
                                          <p:spTgt spid="258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58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10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Text Box 2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60099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00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60102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03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04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05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06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07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08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09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10" name="Line 14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11" name="Line 15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12" name="Line 16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13" name="Line 17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14" name="Line 18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15" name="Line 19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16" name="Line 20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17" name="Line 21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18" name="Line 22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19" name="Line 23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20" name="Line 24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21" name="Line 25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22" name="Line 26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23" name="Line 27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24" name="Line 28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25" name="Line 29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26" name="Line 30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27" name="Line 31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28" name="Line 32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29" name="Line 33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30" name="Line 34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31" name="Line 35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32" name="Line 36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33" name="Line 37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34" name="Line 38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35" name="Line 39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36" name="Line 40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37" name="Line 41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38" name="Line 42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39" name="Line 43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40" name="Line 44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41" name="Line 45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42" name="Line 46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43" name="Line 47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44" name="Text Box 48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imes New Roman" pitchFamily="18" charset="0"/>
              </a:rPr>
              <a:t>   -</a:t>
            </a:r>
            <a:r>
              <a:rPr lang="ru-RU" sz="4800" b="1">
                <a:latin typeface="Times New Roman" pitchFamily="18" charset="0"/>
              </a:rPr>
              <a:t>1  0    1  2</a:t>
            </a:r>
          </a:p>
        </p:txBody>
      </p:sp>
      <p:sp>
        <p:nvSpPr>
          <p:cNvPr id="260145" name="Text Box 49"/>
          <p:cNvSpPr txBox="1">
            <a:spLocks noChangeArrowheads="1"/>
          </p:cNvSpPr>
          <p:nvPr/>
        </p:nvSpPr>
        <p:spPr bwMode="auto">
          <a:xfrm>
            <a:off x="3048000" y="609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х</a:t>
            </a:r>
            <a:r>
              <a:rPr lang="ru-RU" sz="2400" b="1" baseline="30000">
                <a:solidFill>
                  <a:srgbClr val="FF0000"/>
                </a:solidFill>
              </a:rPr>
              <a:t>-4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260146" name="Line 50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60155" name="Group 59"/>
          <p:cNvGrpSpPr>
            <a:grpSpLocks/>
          </p:cNvGrpSpPr>
          <p:nvPr/>
        </p:nvGrpSpPr>
        <p:grpSpPr bwMode="auto">
          <a:xfrm>
            <a:off x="177800" y="63500"/>
            <a:ext cx="8585200" cy="3367088"/>
            <a:chOff x="112" y="40"/>
            <a:chExt cx="5408" cy="2121"/>
          </a:xfrm>
        </p:grpSpPr>
        <p:grpSp>
          <p:nvGrpSpPr>
            <p:cNvPr id="260148" name="Group 52"/>
            <p:cNvGrpSpPr>
              <a:grpSpLocks/>
            </p:cNvGrpSpPr>
            <p:nvPr/>
          </p:nvGrpSpPr>
          <p:grpSpPr bwMode="auto">
            <a:xfrm>
              <a:off x="1728" y="40"/>
              <a:ext cx="2496" cy="2080"/>
              <a:chOff x="1728" y="40"/>
              <a:chExt cx="2496" cy="2080"/>
            </a:xfrm>
          </p:grpSpPr>
          <p:sp>
            <p:nvSpPr>
              <p:cNvPr id="260149" name="Freeform 53"/>
              <p:cNvSpPr>
                <a:spLocks/>
              </p:cNvSpPr>
              <p:nvPr/>
            </p:nvSpPr>
            <p:spPr bwMode="auto">
              <a:xfrm>
                <a:off x="3152" y="40"/>
                <a:ext cx="1072" cy="20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816"/>
                  </a:cxn>
                  <a:cxn ang="0">
                    <a:pos x="176" y="1648"/>
                  </a:cxn>
                  <a:cxn ang="0">
                    <a:pos x="368" y="1936"/>
                  </a:cxn>
                  <a:cxn ang="0">
                    <a:pos x="640" y="2048"/>
                  </a:cxn>
                  <a:cxn ang="0">
                    <a:pos x="1072" y="2080"/>
                  </a:cxn>
                </a:cxnLst>
                <a:rect l="0" t="0" r="r" b="b"/>
                <a:pathLst>
                  <a:path w="1072" h="2080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3" y="1461"/>
                      <a:pt x="176" y="1648"/>
                    </a:cubicBezTo>
                    <a:cubicBezTo>
                      <a:pt x="229" y="1835"/>
                      <a:pt x="291" y="1869"/>
                      <a:pt x="368" y="1936"/>
                    </a:cubicBezTo>
                    <a:cubicBezTo>
                      <a:pt x="445" y="2003"/>
                      <a:pt x="523" y="2024"/>
                      <a:pt x="640" y="2048"/>
                    </a:cubicBezTo>
                    <a:cubicBezTo>
                      <a:pt x="757" y="2072"/>
                      <a:pt x="982" y="2073"/>
                      <a:pt x="1072" y="208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0150" name="Freeform 54"/>
              <p:cNvSpPr>
                <a:spLocks/>
              </p:cNvSpPr>
              <p:nvPr/>
            </p:nvSpPr>
            <p:spPr bwMode="auto">
              <a:xfrm flipH="1">
                <a:off x="1728" y="48"/>
                <a:ext cx="880" cy="20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816"/>
                  </a:cxn>
                  <a:cxn ang="0">
                    <a:pos x="176" y="1648"/>
                  </a:cxn>
                  <a:cxn ang="0">
                    <a:pos x="352" y="1928"/>
                  </a:cxn>
                  <a:cxn ang="0">
                    <a:pos x="608" y="2032"/>
                  </a:cxn>
                  <a:cxn ang="0">
                    <a:pos x="880" y="2072"/>
                  </a:cxn>
                </a:cxnLst>
                <a:rect l="0" t="0" r="r" b="b"/>
                <a:pathLst>
                  <a:path w="880" h="2072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5" y="1463"/>
                      <a:pt x="176" y="1648"/>
                    </a:cubicBezTo>
                    <a:cubicBezTo>
                      <a:pt x="227" y="1833"/>
                      <a:pt x="280" y="1864"/>
                      <a:pt x="352" y="1928"/>
                    </a:cubicBezTo>
                    <a:cubicBezTo>
                      <a:pt x="424" y="1992"/>
                      <a:pt x="520" y="2008"/>
                      <a:pt x="608" y="2032"/>
                    </a:cubicBezTo>
                    <a:cubicBezTo>
                      <a:pt x="696" y="2056"/>
                      <a:pt x="823" y="2064"/>
                      <a:pt x="880" y="2072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0151" name="Oval 55"/>
            <p:cNvSpPr>
              <a:spLocks noChangeArrowheads="1"/>
            </p:cNvSpPr>
            <p:nvPr/>
          </p:nvSpPr>
          <p:spPr bwMode="auto">
            <a:xfrm>
              <a:off x="3291" y="1657"/>
              <a:ext cx="88" cy="9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0152" name="Oval 56"/>
            <p:cNvSpPr>
              <a:spLocks noChangeArrowheads="1"/>
            </p:cNvSpPr>
            <p:nvPr/>
          </p:nvSpPr>
          <p:spPr bwMode="auto">
            <a:xfrm>
              <a:off x="2377" y="1661"/>
              <a:ext cx="95" cy="88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0153" name="Freeform 57"/>
            <p:cNvSpPr>
              <a:spLocks/>
            </p:cNvSpPr>
            <p:nvPr/>
          </p:nvSpPr>
          <p:spPr bwMode="auto">
            <a:xfrm>
              <a:off x="112" y="2160"/>
              <a:ext cx="5408" cy="1"/>
            </a:xfrm>
            <a:custGeom>
              <a:avLst/>
              <a:gdLst/>
              <a:ahLst/>
              <a:cxnLst>
                <a:cxn ang="0">
                  <a:pos x="5408" y="0"/>
                </a:cxn>
                <a:cxn ang="0">
                  <a:pos x="0" y="0"/>
                </a:cxn>
              </a:cxnLst>
              <a:rect l="0" t="0" r="r" b="b"/>
              <a:pathLst>
                <a:path w="5408" h="1">
                  <a:moveTo>
                    <a:pt x="5408" y="0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0154" name="Text Box 58"/>
          <p:cNvSpPr txBox="1">
            <a:spLocks noChangeArrowheads="1"/>
          </p:cNvSpPr>
          <p:nvPr/>
        </p:nvSpPr>
        <p:spPr bwMode="auto">
          <a:xfrm>
            <a:off x="6781800" y="381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х</a:t>
            </a:r>
            <a:r>
              <a:rPr lang="ru-RU" sz="2400" b="1" baseline="30000">
                <a:solidFill>
                  <a:srgbClr val="FF0000"/>
                </a:solidFill>
              </a:rPr>
              <a:t>– 4 </a:t>
            </a:r>
            <a:r>
              <a:rPr lang="ru-RU" sz="2400" b="1">
                <a:solidFill>
                  <a:srgbClr val="FF0000"/>
                </a:solidFill>
              </a:rPr>
              <a:t>–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1.11111E-6 0.31111 " pathEditMode="relative" ptsTypes="AA">
                                      <p:cBhvr>
                                        <p:cTn id="6" dur="2000" fill="hold"/>
                                        <p:tgtEl>
                                          <p:spTgt spid="260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60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4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Text Box 2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61123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24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61126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27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31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32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33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34" name="Line 14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35" name="Line 15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36" name="Line 16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37" name="Line 17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38" name="Line 18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39" name="Line 19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40" name="Line 20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41" name="Line 21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42" name="Line 22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43" name="Line 23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44" name="Line 24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45" name="Line 25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46" name="Line 26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47" name="Line 27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48" name="Line 28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49" name="Line 29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50" name="Line 30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51" name="Line 31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52" name="Line 32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53" name="Line 33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54" name="Line 34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55" name="Line 35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56" name="Line 36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57" name="Line 37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58" name="Line 38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59" name="Line 39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60" name="Line 40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61" name="Line 41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62" name="Line 42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63" name="Line 43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64" name="Line 44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65" name="Line 45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66" name="Line 46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67" name="Line 47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68" name="Text Box 48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imes New Roman" pitchFamily="18" charset="0"/>
              </a:rPr>
              <a:t>   -</a:t>
            </a:r>
            <a:r>
              <a:rPr lang="ru-RU" sz="4800" b="1">
                <a:latin typeface="Times New Roman" pitchFamily="18" charset="0"/>
              </a:rPr>
              <a:t>1  0    1  2</a:t>
            </a:r>
          </a:p>
        </p:txBody>
      </p:sp>
      <p:sp>
        <p:nvSpPr>
          <p:cNvPr id="261169" name="Text Box 49"/>
          <p:cNvSpPr txBox="1">
            <a:spLocks noChangeArrowheads="1"/>
          </p:cNvSpPr>
          <p:nvPr/>
        </p:nvSpPr>
        <p:spPr bwMode="auto">
          <a:xfrm>
            <a:off x="3048000" y="609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х</a:t>
            </a:r>
            <a:r>
              <a:rPr lang="ru-RU" sz="2400" b="1" baseline="30000">
                <a:solidFill>
                  <a:srgbClr val="FF0000"/>
                </a:solidFill>
              </a:rPr>
              <a:t>-4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261170" name="Line 50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1178" name="Text Box 58"/>
          <p:cNvSpPr txBox="1">
            <a:spLocks noChangeArrowheads="1"/>
          </p:cNvSpPr>
          <p:nvPr/>
        </p:nvSpPr>
        <p:spPr bwMode="auto">
          <a:xfrm>
            <a:off x="5791200" y="533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(х+1)</a:t>
            </a:r>
            <a:r>
              <a:rPr lang="ru-RU" sz="2400" b="1" baseline="30000">
                <a:solidFill>
                  <a:srgbClr val="FF0000"/>
                </a:solidFill>
              </a:rPr>
              <a:t>– 4 </a:t>
            </a:r>
            <a:r>
              <a:rPr lang="ru-RU" sz="2400" b="1">
                <a:solidFill>
                  <a:srgbClr val="FF0000"/>
                </a:solidFill>
              </a:rPr>
              <a:t>– 3</a:t>
            </a:r>
          </a:p>
        </p:txBody>
      </p:sp>
      <p:grpSp>
        <p:nvGrpSpPr>
          <p:cNvPr id="261180" name="Group 60"/>
          <p:cNvGrpSpPr>
            <a:grpSpLocks/>
          </p:cNvGrpSpPr>
          <p:nvPr/>
        </p:nvGrpSpPr>
        <p:grpSpPr bwMode="auto">
          <a:xfrm>
            <a:off x="177800" y="63500"/>
            <a:ext cx="8585200" cy="6565900"/>
            <a:chOff x="112" y="40"/>
            <a:chExt cx="5408" cy="4136"/>
          </a:xfrm>
        </p:grpSpPr>
        <p:grpSp>
          <p:nvGrpSpPr>
            <p:cNvPr id="261172" name="Group 52"/>
            <p:cNvGrpSpPr>
              <a:grpSpLocks/>
            </p:cNvGrpSpPr>
            <p:nvPr/>
          </p:nvGrpSpPr>
          <p:grpSpPr bwMode="auto">
            <a:xfrm>
              <a:off x="1728" y="40"/>
              <a:ext cx="2496" cy="2080"/>
              <a:chOff x="1728" y="40"/>
              <a:chExt cx="2496" cy="2080"/>
            </a:xfrm>
          </p:grpSpPr>
          <p:sp>
            <p:nvSpPr>
              <p:cNvPr id="261173" name="Freeform 53"/>
              <p:cNvSpPr>
                <a:spLocks/>
              </p:cNvSpPr>
              <p:nvPr/>
            </p:nvSpPr>
            <p:spPr bwMode="auto">
              <a:xfrm>
                <a:off x="3152" y="40"/>
                <a:ext cx="1072" cy="20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816"/>
                  </a:cxn>
                  <a:cxn ang="0">
                    <a:pos x="176" y="1648"/>
                  </a:cxn>
                  <a:cxn ang="0">
                    <a:pos x="368" y="1936"/>
                  </a:cxn>
                  <a:cxn ang="0">
                    <a:pos x="640" y="2048"/>
                  </a:cxn>
                  <a:cxn ang="0">
                    <a:pos x="1072" y="2080"/>
                  </a:cxn>
                </a:cxnLst>
                <a:rect l="0" t="0" r="r" b="b"/>
                <a:pathLst>
                  <a:path w="1072" h="2080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3" y="1461"/>
                      <a:pt x="176" y="1648"/>
                    </a:cubicBezTo>
                    <a:cubicBezTo>
                      <a:pt x="229" y="1835"/>
                      <a:pt x="291" y="1869"/>
                      <a:pt x="368" y="1936"/>
                    </a:cubicBezTo>
                    <a:cubicBezTo>
                      <a:pt x="445" y="2003"/>
                      <a:pt x="523" y="2024"/>
                      <a:pt x="640" y="2048"/>
                    </a:cubicBezTo>
                    <a:cubicBezTo>
                      <a:pt x="757" y="2072"/>
                      <a:pt x="982" y="2073"/>
                      <a:pt x="1072" y="208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1174" name="Freeform 54"/>
              <p:cNvSpPr>
                <a:spLocks/>
              </p:cNvSpPr>
              <p:nvPr/>
            </p:nvSpPr>
            <p:spPr bwMode="auto">
              <a:xfrm flipH="1">
                <a:off x="1728" y="48"/>
                <a:ext cx="880" cy="20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816"/>
                  </a:cxn>
                  <a:cxn ang="0">
                    <a:pos x="176" y="1648"/>
                  </a:cxn>
                  <a:cxn ang="0">
                    <a:pos x="352" y="1928"/>
                  </a:cxn>
                  <a:cxn ang="0">
                    <a:pos x="608" y="2032"/>
                  </a:cxn>
                  <a:cxn ang="0">
                    <a:pos x="880" y="2072"/>
                  </a:cxn>
                </a:cxnLst>
                <a:rect l="0" t="0" r="r" b="b"/>
                <a:pathLst>
                  <a:path w="880" h="2072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5" y="1463"/>
                      <a:pt x="176" y="1648"/>
                    </a:cubicBezTo>
                    <a:cubicBezTo>
                      <a:pt x="227" y="1833"/>
                      <a:pt x="280" y="1864"/>
                      <a:pt x="352" y="1928"/>
                    </a:cubicBezTo>
                    <a:cubicBezTo>
                      <a:pt x="424" y="1992"/>
                      <a:pt x="520" y="2008"/>
                      <a:pt x="608" y="2032"/>
                    </a:cubicBezTo>
                    <a:cubicBezTo>
                      <a:pt x="696" y="2056"/>
                      <a:pt x="823" y="2064"/>
                      <a:pt x="880" y="2072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1175" name="Oval 55"/>
            <p:cNvSpPr>
              <a:spLocks noChangeArrowheads="1"/>
            </p:cNvSpPr>
            <p:nvPr/>
          </p:nvSpPr>
          <p:spPr bwMode="auto">
            <a:xfrm>
              <a:off x="3291" y="1657"/>
              <a:ext cx="88" cy="9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1176" name="Oval 56"/>
            <p:cNvSpPr>
              <a:spLocks noChangeArrowheads="1"/>
            </p:cNvSpPr>
            <p:nvPr/>
          </p:nvSpPr>
          <p:spPr bwMode="auto">
            <a:xfrm>
              <a:off x="2377" y="1661"/>
              <a:ext cx="95" cy="88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1177" name="Freeform 57"/>
            <p:cNvSpPr>
              <a:spLocks/>
            </p:cNvSpPr>
            <p:nvPr/>
          </p:nvSpPr>
          <p:spPr bwMode="auto">
            <a:xfrm>
              <a:off x="112" y="2160"/>
              <a:ext cx="5408" cy="1"/>
            </a:xfrm>
            <a:custGeom>
              <a:avLst/>
              <a:gdLst/>
              <a:ahLst/>
              <a:cxnLst>
                <a:cxn ang="0">
                  <a:pos x="5408" y="0"/>
                </a:cxn>
                <a:cxn ang="0">
                  <a:pos x="0" y="0"/>
                </a:cxn>
              </a:cxnLst>
              <a:rect l="0" t="0" r="r" b="b"/>
              <a:pathLst>
                <a:path w="5408" h="1">
                  <a:moveTo>
                    <a:pt x="5408" y="0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1179" name="Freeform 59"/>
            <p:cNvSpPr>
              <a:spLocks/>
            </p:cNvSpPr>
            <p:nvPr/>
          </p:nvSpPr>
          <p:spPr bwMode="auto">
            <a:xfrm>
              <a:off x="2880" y="112"/>
              <a:ext cx="1" cy="40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64"/>
                </a:cxn>
              </a:cxnLst>
              <a:rect l="0" t="0" r="r" b="b"/>
              <a:pathLst>
                <a:path w="1" h="4064">
                  <a:moveTo>
                    <a:pt x="0" y="0"/>
                  </a:moveTo>
                  <a:lnTo>
                    <a:pt x="0" y="4064"/>
                  </a:ln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-0.08056 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1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55 0.00093 L -0.08055 0.31204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261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61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6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Text Box 2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62147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48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49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62150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51" name="Line 7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52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53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55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56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57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58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59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60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61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62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63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64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65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66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67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68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69" name="Line 25"/>
          <p:cNvSpPr>
            <a:spLocks noChangeShapeType="1"/>
          </p:cNvSpPr>
          <p:nvPr/>
        </p:nvSpPr>
        <p:spPr bwMode="auto">
          <a:xfrm flipH="1">
            <a:off x="4906963" y="2000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70" name="Line 26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71" name="Line 27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72" name="Line 28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73" name="Line 29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74" name="Line 30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75" name="Line 31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76" name="Line 32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77" name="Line 33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78" name="Line 34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79" name="Line 35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80" name="Line 36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81" name="Line 37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82" name="Line 38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83" name="Line 39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84" name="Line 40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85" name="Line 41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86" name="Line 42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87" name="Line 43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88" name="Line 44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89" name="Line 45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90" name="Line 46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91" name="Line 47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92" name="Line 48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93" name="Text Box 49"/>
          <p:cNvSpPr txBox="1">
            <a:spLocks noChangeArrowheads="1"/>
          </p:cNvSpPr>
          <p:nvPr/>
        </p:nvSpPr>
        <p:spPr bwMode="auto">
          <a:xfrm>
            <a:off x="2782888" y="3295650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imes New Roman" pitchFamily="18" charset="0"/>
              </a:rPr>
              <a:t>   -</a:t>
            </a:r>
            <a:r>
              <a:rPr lang="ru-RU" sz="4800" b="1">
                <a:latin typeface="Times New Roman" pitchFamily="18" charset="0"/>
              </a:rPr>
              <a:t>1  0    1  2</a:t>
            </a:r>
          </a:p>
        </p:txBody>
      </p:sp>
      <p:sp>
        <p:nvSpPr>
          <p:cNvPr id="262201" name="Text Box 57"/>
          <p:cNvSpPr txBox="1">
            <a:spLocks noChangeArrowheads="1"/>
          </p:cNvSpPr>
          <p:nvPr/>
        </p:nvSpPr>
        <p:spPr bwMode="auto">
          <a:xfrm>
            <a:off x="5105400" y="990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х</a:t>
            </a:r>
            <a:r>
              <a:rPr lang="ru-RU" sz="2400" b="1" baseline="30000">
                <a:solidFill>
                  <a:srgbClr val="FF0000"/>
                </a:solidFill>
              </a:rPr>
              <a:t>-3</a:t>
            </a:r>
            <a:endParaRPr lang="ru-RU" sz="2400" b="1">
              <a:solidFill>
                <a:srgbClr val="FF0000"/>
              </a:solidFill>
            </a:endParaRPr>
          </a:p>
        </p:txBody>
      </p:sp>
      <p:grpSp>
        <p:nvGrpSpPr>
          <p:cNvPr id="262217" name="Group 73"/>
          <p:cNvGrpSpPr>
            <a:grpSpLocks/>
          </p:cNvGrpSpPr>
          <p:nvPr/>
        </p:nvGrpSpPr>
        <p:grpSpPr bwMode="auto">
          <a:xfrm>
            <a:off x="177800" y="-165100"/>
            <a:ext cx="8585200" cy="7188200"/>
            <a:chOff x="112" y="-104"/>
            <a:chExt cx="5408" cy="4528"/>
          </a:xfrm>
        </p:grpSpPr>
        <p:grpSp>
          <p:nvGrpSpPr>
            <p:cNvPr id="262198" name="Group 54"/>
            <p:cNvGrpSpPr>
              <a:grpSpLocks/>
            </p:cNvGrpSpPr>
            <p:nvPr/>
          </p:nvGrpSpPr>
          <p:grpSpPr bwMode="auto">
            <a:xfrm>
              <a:off x="1440" y="-104"/>
              <a:ext cx="2880" cy="4528"/>
              <a:chOff x="1440" y="-104"/>
              <a:chExt cx="2880" cy="4528"/>
            </a:xfrm>
          </p:grpSpPr>
          <p:sp>
            <p:nvSpPr>
              <p:cNvPr id="262199" name="Freeform 55"/>
              <p:cNvSpPr>
                <a:spLocks/>
              </p:cNvSpPr>
              <p:nvPr/>
            </p:nvSpPr>
            <p:spPr bwMode="auto">
              <a:xfrm>
                <a:off x="3104" y="-104"/>
                <a:ext cx="1216" cy="2216"/>
              </a:xfrm>
              <a:custGeom>
                <a:avLst/>
                <a:gdLst/>
                <a:ahLst/>
                <a:cxnLst>
                  <a:cxn ang="0">
                    <a:pos x="1216" y="2216"/>
                  </a:cxn>
                  <a:cxn ang="0">
                    <a:pos x="688" y="2160"/>
                  </a:cxn>
                  <a:cxn ang="0">
                    <a:pos x="368" y="2032"/>
                  </a:cxn>
                  <a:cxn ang="0">
                    <a:pos x="208" y="1784"/>
                  </a:cxn>
                  <a:cxn ang="0">
                    <a:pos x="112" y="1472"/>
                  </a:cxn>
                  <a:cxn ang="0">
                    <a:pos x="32" y="656"/>
                  </a:cxn>
                  <a:cxn ang="0">
                    <a:pos x="0" y="0"/>
                  </a:cxn>
                </a:cxnLst>
                <a:rect l="0" t="0" r="r" b="b"/>
                <a:pathLst>
                  <a:path w="1216" h="2216">
                    <a:moveTo>
                      <a:pt x="1216" y="2216"/>
                    </a:moveTo>
                    <a:cubicBezTo>
                      <a:pt x="1128" y="2207"/>
                      <a:pt x="829" y="2191"/>
                      <a:pt x="688" y="2160"/>
                    </a:cubicBezTo>
                    <a:cubicBezTo>
                      <a:pt x="547" y="2129"/>
                      <a:pt x="448" y="2095"/>
                      <a:pt x="368" y="2032"/>
                    </a:cubicBezTo>
                    <a:cubicBezTo>
                      <a:pt x="288" y="1969"/>
                      <a:pt x="251" y="1877"/>
                      <a:pt x="208" y="1784"/>
                    </a:cubicBezTo>
                    <a:cubicBezTo>
                      <a:pt x="165" y="1691"/>
                      <a:pt x="141" y="1660"/>
                      <a:pt x="112" y="1472"/>
                    </a:cubicBezTo>
                    <a:cubicBezTo>
                      <a:pt x="83" y="1284"/>
                      <a:pt x="51" y="901"/>
                      <a:pt x="32" y="656"/>
                    </a:cubicBezTo>
                    <a:cubicBezTo>
                      <a:pt x="13" y="411"/>
                      <a:pt x="7" y="137"/>
                      <a:pt x="0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2200" name="Freeform 56"/>
              <p:cNvSpPr>
                <a:spLocks/>
              </p:cNvSpPr>
              <p:nvPr/>
            </p:nvSpPr>
            <p:spPr bwMode="auto">
              <a:xfrm flipH="1" flipV="1">
                <a:off x="1440" y="2208"/>
                <a:ext cx="1216" cy="2216"/>
              </a:xfrm>
              <a:custGeom>
                <a:avLst/>
                <a:gdLst/>
                <a:ahLst/>
                <a:cxnLst>
                  <a:cxn ang="0">
                    <a:pos x="1216" y="2216"/>
                  </a:cxn>
                  <a:cxn ang="0">
                    <a:pos x="688" y="2160"/>
                  </a:cxn>
                  <a:cxn ang="0">
                    <a:pos x="368" y="2032"/>
                  </a:cxn>
                  <a:cxn ang="0">
                    <a:pos x="208" y="1784"/>
                  </a:cxn>
                  <a:cxn ang="0">
                    <a:pos x="112" y="1472"/>
                  </a:cxn>
                  <a:cxn ang="0">
                    <a:pos x="32" y="656"/>
                  </a:cxn>
                  <a:cxn ang="0">
                    <a:pos x="0" y="0"/>
                  </a:cxn>
                </a:cxnLst>
                <a:rect l="0" t="0" r="r" b="b"/>
                <a:pathLst>
                  <a:path w="1216" h="2216">
                    <a:moveTo>
                      <a:pt x="1216" y="2216"/>
                    </a:moveTo>
                    <a:cubicBezTo>
                      <a:pt x="1128" y="2207"/>
                      <a:pt x="829" y="2191"/>
                      <a:pt x="688" y="2160"/>
                    </a:cubicBezTo>
                    <a:cubicBezTo>
                      <a:pt x="547" y="2129"/>
                      <a:pt x="448" y="2095"/>
                      <a:pt x="368" y="2032"/>
                    </a:cubicBezTo>
                    <a:cubicBezTo>
                      <a:pt x="288" y="1969"/>
                      <a:pt x="251" y="1877"/>
                      <a:pt x="208" y="1784"/>
                    </a:cubicBezTo>
                    <a:cubicBezTo>
                      <a:pt x="165" y="1691"/>
                      <a:pt x="141" y="1660"/>
                      <a:pt x="112" y="1472"/>
                    </a:cubicBezTo>
                    <a:cubicBezTo>
                      <a:pt x="83" y="1284"/>
                      <a:pt x="51" y="901"/>
                      <a:pt x="32" y="656"/>
                    </a:cubicBezTo>
                    <a:cubicBezTo>
                      <a:pt x="13" y="411"/>
                      <a:pt x="7" y="137"/>
                      <a:pt x="0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62216" name="Group 72"/>
            <p:cNvGrpSpPr>
              <a:grpSpLocks/>
            </p:cNvGrpSpPr>
            <p:nvPr/>
          </p:nvGrpSpPr>
          <p:grpSpPr bwMode="auto">
            <a:xfrm>
              <a:off x="112" y="112"/>
              <a:ext cx="5408" cy="4064"/>
              <a:chOff x="112" y="112"/>
              <a:chExt cx="5408" cy="4064"/>
            </a:xfrm>
          </p:grpSpPr>
          <p:sp>
            <p:nvSpPr>
              <p:cNvPr id="262205" name="Oval 61"/>
              <p:cNvSpPr>
                <a:spLocks noChangeArrowheads="1"/>
              </p:cNvSpPr>
              <p:nvPr/>
            </p:nvSpPr>
            <p:spPr bwMode="auto">
              <a:xfrm>
                <a:off x="2378" y="2565"/>
                <a:ext cx="95" cy="88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2206" name="Oval 62"/>
              <p:cNvSpPr>
                <a:spLocks noChangeArrowheads="1"/>
              </p:cNvSpPr>
              <p:nvPr/>
            </p:nvSpPr>
            <p:spPr bwMode="auto">
              <a:xfrm>
                <a:off x="3274" y="1657"/>
                <a:ext cx="88" cy="9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2214" name="Freeform 70"/>
              <p:cNvSpPr>
                <a:spLocks/>
              </p:cNvSpPr>
              <p:nvPr/>
            </p:nvSpPr>
            <p:spPr bwMode="auto">
              <a:xfrm>
                <a:off x="112" y="2160"/>
                <a:ext cx="5408" cy="1"/>
              </a:xfrm>
              <a:custGeom>
                <a:avLst/>
                <a:gdLst/>
                <a:ahLst/>
                <a:cxnLst>
                  <a:cxn ang="0">
                    <a:pos x="5408" y="0"/>
                  </a:cxn>
                  <a:cxn ang="0">
                    <a:pos x="0" y="0"/>
                  </a:cxn>
                </a:cxnLst>
                <a:rect l="0" t="0" r="r" b="b"/>
                <a:pathLst>
                  <a:path w="5408" h="1">
                    <a:moveTo>
                      <a:pt x="5408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 cap="flat" cmpd="sng">
                <a:solidFill>
                  <a:srgbClr val="0000FF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2215" name="Freeform 71"/>
              <p:cNvSpPr>
                <a:spLocks/>
              </p:cNvSpPr>
              <p:nvPr/>
            </p:nvSpPr>
            <p:spPr bwMode="auto">
              <a:xfrm>
                <a:off x="2880" y="112"/>
                <a:ext cx="1" cy="40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064"/>
                  </a:cxn>
                </a:cxnLst>
                <a:rect l="0" t="0" r="r" b="b"/>
                <a:pathLst>
                  <a:path w="1" h="4064">
                    <a:moveTo>
                      <a:pt x="0" y="0"/>
                    </a:moveTo>
                    <a:lnTo>
                      <a:pt x="0" y="4064"/>
                    </a:lnTo>
                  </a:path>
                </a:pathLst>
              </a:custGeom>
              <a:noFill/>
              <a:ln w="38100" cap="flat" cmpd="sng">
                <a:solidFill>
                  <a:srgbClr val="0000FF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62219" name="Text Box 75"/>
          <p:cNvSpPr txBox="1">
            <a:spLocks noChangeArrowheads="1"/>
          </p:cNvSpPr>
          <p:nvPr/>
        </p:nvSpPr>
        <p:spPr bwMode="auto">
          <a:xfrm>
            <a:off x="6248400" y="152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(х-2)</a:t>
            </a:r>
            <a:r>
              <a:rPr lang="ru-RU" sz="2400" b="1" baseline="30000">
                <a:solidFill>
                  <a:srgbClr val="FF0000"/>
                </a:solidFill>
              </a:rPr>
              <a:t>– 3</a:t>
            </a:r>
            <a:r>
              <a:rPr lang="ru-RU" sz="2400" b="1">
                <a:solidFill>
                  <a:srgbClr val="FF0000"/>
                </a:solidFill>
              </a:rPr>
              <a:t>–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 L 0.15833 0 " pathEditMode="relative" ptsTypes="AA">
                                      <p:cBhvr>
                                        <p:cTn id="6" dur="2000" fill="hold"/>
                                        <p:tgtEl>
                                          <p:spTgt spid="262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833 0 L 0.15833 0.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62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62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20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Text Box 2"/>
          <p:cNvSpPr txBox="1">
            <a:spLocks noChangeArrowheads="1"/>
          </p:cNvSpPr>
          <p:nvPr/>
        </p:nvSpPr>
        <p:spPr bwMode="auto">
          <a:xfrm>
            <a:off x="3924300" y="-315913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63171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72" name="Freeform 4"/>
          <p:cNvSpPr>
            <a:spLocks/>
          </p:cNvSpPr>
          <p:nvPr/>
        </p:nvSpPr>
        <p:spPr bwMode="auto">
          <a:xfrm>
            <a:off x="4546600" y="165100"/>
            <a:ext cx="1588" cy="6477000"/>
          </a:xfrm>
          <a:custGeom>
            <a:avLst/>
            <a:gdLst/>
            <a:ahLst/>
            <a:cxnLst>
              <a:cxn ang="0">
                <a:pos x="0" y="4080"/>
              </a:cxn>
              <a:cxn ang="0">
                <a:pos x="0" y="0"/>
              </a:cxn>
            </a:cxnLst>
            <a:rect l="0" t="0" r="r" b="b"/>
            <a:pathLst>
              <a:path w="1" h="4080">
                <a:moveTo>
                  <a:pt x="0" y="4080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73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63174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75" name="Line 7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76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77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78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79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80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81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82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83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84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85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86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87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88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89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90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91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92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93" name="Line 25"/>
          <p:cNvSpPr>
            <a:spLocks noChangeShapeType="1"/>
          </p:cNvSpPr>
          <p:nvPr/>
        </p:nvSpPr>
        <p:spPr bwMode="auto">
          <a:xfrm flipH="1">
            <a:off x="4906963" y="2000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94" name="Line 26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95" name="Line 27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96" name="Line 28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97" name="Line 29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98" name="Line 30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199" name="Line 31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200" name="Line 32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201" name="Line 33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202" name="Line 34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203" name="Line 35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204" name="Line 36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205" name="Line 37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206" name="Line 38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207" name="Line 39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208" name="Line 40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209" name="Line 41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210" name="Line 42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211" name="Line 43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212" name="Line 44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213" name="Line 45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214" name="Line 46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215" name="Line 47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216" name="Line 48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3217" name="Text Box 49"/>
          <p:cNvSpPr txBox="1">
            <a:spLocks noChangeArrowheads="1"/>
          </p:cNvSpPr>
          <p:nvPr/>
        </p:nvSpPr>
        <p:spPr bwMode="auto">
          <a:xfrm>
            <a:off x="2771775" y="32845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imes New Roman" pitchFamily="18" charset="0"/>
              </a:rPr>
              <a:t>   -</a:t>
            </a:r>
            <a:r>
              <a:rPr lang="ru-RU" sz="4800" b="1">
                <a:latin typeface="Times New Roman" pitchFamily="18" charset="0"/>
              </a:rPr>
              <a:t>1  0    1  2</a:t>
            </a:r>
          </a:p>
        </p:txBody>
      </p:sp>
      <p:sp>
        <p:nvSpPr>
          <p:cNvPr id="263232" name="Text Box 64"/>
          <p:cNvSpPr txBox="1">
            <a:spLocks noChangeArrowheads="1"/>
          </p:cNvSpPr>
          <p:nvPr/>
        </p:nvSpPr>
        <p:spPr bwMode="auto">
          <a:xfrm>
            <a:off x="6248400" y="381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(х+2)</a:t>
            </a:r>
            <a:r>
              <a:rPr lang="ru-RU" sz="2400" b="1" baseline="30000">
                <a:solidFill>
                  <a:srgbClr val="FF0000"/>
                </a:solidFill>
              </a:rPr>
              <a:t>–1,3 </a:t>
            </a:r>
            <a:r>
              <a:rPr lang="ru-RU" sz="2400" b="1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263221" name="Text Box 53"/>
          <p:cNvSpPr txBox="1">
            <a:spLocks noChangeArrowheads="1"/>
          </p:cNvSpPr>
          <p:nvPr/>
        </p:nvSpPr>
        <p:spPr bwMode="auto">
          <a:xfrm>
            <a:off x="3352800" y="838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660066"/>
                </a:solidFill>
              </a:rPr>
              <a:t>у = х</a:t>
            </a:r>
            <a:r>
              <a:rPr lang="ru-RU" sz="2400" b="1" baseline="30000">
                <a:solidFill>
                  <a:srgbClr val="660066"/>
                </a:solidFill>
              </a:rPr>
              <a:t>-1,3</a:t>
            </a:r>
            <a:endParaRPr lang="ru-RU" sz="2400" b="1">
              <a:solidFill>
                <a:srgbClr val="660066"/>
              </a:solidFill>
            </a:endParaRPr>
          </a:p>
        </p:txBody>
      </p:sp>
      <p:grpSp>
        <p:nvGrpSpPr>
          <p:cNvPr id="263243" name="Group 75"/>
          <p:cNvGrpSpPr>
            <a:grpSpLocks/>
          </p:cNvGrpSpPr>
          <p:nvPr/>
        </p:nvGrpSpPr>
        <p:grpSpPr bwMode="auto">
          <a:xfrm>
            <a:off x="152400" y="-165100"/>
            <a:ext cx="8585200" cy="6794500"/>
            <a:chOff x="112" y="-104"/>
            <a:chExt cx="5408" cy="4280"/>
          </a:xfrm>
        </p:grpSpPr>
        <p:sp>
          <p:nvSpPr>
            <p:cNvPr id="263220" name="Freeform 52"/>
            <p:cNvSpPr>
              <a:spLocks/>
            </p:cNvSpPr>
            <p:nvPr/>
          </p:nvSpPr>
          <p:spPr bwMode="auto">
            <a:xfrm>
              <a:off x="3080" y="-104"/>
              <a:ext cx="1360" cy="21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1248"/>
                </a:cxn>
                <a:cxn ang="0">
                  <a:pos x="247" y="1802"/>
                </a:cxn>
                <a:cxn ang="0">
                  <a:pos x="640" y="2064"/>
                </a:cxn>
                <a:cxn ang="0">
                  <a:pos x="1360" y="2176"/>
                </a:cxn>
              </a:cxnLst>
              <a:rect l="0" t="0" r="r" b="b"/>
              <a:pathLst>
                <a:path w="1360" h="2176">
                  <a:moveTo>
                    <a:pt x="0" y="0"/>
                  </a:moveTo>
                  <a:cubicBezTo>
                    <a:pt x="13" y="208"/>
                    <a:pt x="55" y="948"/>
                    <a:pt x="96" y="1248"/>
                  </a:cubicBezTo>
                  <a:cubicBezTo>
                    <a:pt x="137" y="1548"/>
                    <a:pt x="156" y="1666"/>
                    <a:pt x="247" y="1802"/>
                  </a:cubicBezTo>
                  <a:cubicBezTo>
                    <a:pt x="338" y="1938"/>
                    <a:pt x="455" y="2002"/>
                    <a:pt x="640" y="2064"/>
                  </a:cubicBezTo>
                  <a:cubicBezTo>
                    <a:pt x="825" y="2126"/>
                    <a:pt x="1210" y="2153"/>
                    <a:pt x="1360" y="2176"/>
                  </a:cubicBezTo>
                </a:path>
              </a:pathLst>
            </a:custGeom>
            <a:noFill/>
            <a:ln w="28575" cmpd="sng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63231" name="Oval 63"/>
            <p:cNvSpPr>
              <a:spLocks noChangeArrowheads="1"/>
            </p:cNvSpPr>
            <p:nvPr/>
          </p:nvSpPr>
          <p:spPr bwMode="auto">
            <a:xfrm>
              <a:off x="3291" y="1657"/>
              <a:ext cx="88" cy="9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3240" name="Freeform 72"/>
            <p:cNvSpPr>
              <a:spLocks/>
            </p:cNvSpPr>
            <p:nvPr/>
          </p:nvSpPr>
          <p:spPr bwMode="auto">
            <a:xfrm>
              <a:off x="112" y="2160"/>
              <a:ext cx="5408" cy="1"/>
            </a:xfrm>
            <a:custGeom>
              <a:avLst/>
              <a:gdLst/>
              <a:ahLst/>
              <a:cxnLst>
                <a:cxn ang="0">
                  <a:pos x="5408" y="0"/>
                </a:cxn>
                <a:cxn ang="0">
                  <a:pos x="0" y="0"/>
                </a:cxn>
              </a:cxnLst>
              <a:rect l="0" t="0" r="r" b="b"/>
              <a:pathLst>
                <a:path w="5408" h="1">
                  <a:moveTo>
                    <a:pt x="5408" y="0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3241" name="Freeform 73"/>
            <p:cNvSpPr>
              <a:spLocks/>
            </p:cNvSpPr>
            <p:nvPr/>
          </p:nvSpPr>
          <p:spPr bwMode="auto">
            <a:xfrm>
              <a:off x="2880" y="112"/>
              <a:ext cx="1" cy="40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64"/>
                </a:cxn>
              </a:cxnLst>
              <a:rect l="0" t="0" r="r" b="b"/>
              <a:pathLst>
                <a:path w="1" h="4064">
                  <a:moveTo>
                    <a:pt x="0" y="0"/>
                  </a:moveTo>
                  <a:lnTo>
                    <a:pt x="0" y="4064"/>
                  </a:ln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-0.15833 -3.7037E-6 " pathEditMode="relative" ptsTypes="AA">
                                      <p:cBhvr>
                                        <p:cTn id="6" dur="2000" fill="hold"/>
                                        <p:tgtEl>
                                          <p:spTgt spid="263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833 3.7037E-6 L -0.15556 -0.1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63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63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2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2" name="Text Box 4"/>
          <p:cNvSpPr txBox="1">
            <a:spLocks noChangeArrowheads="1"/>
          </p:cNvSpPr>
          <p:nvPr/>
        </p:nvSpPr>
        <p:spPr bwMode="auto">
          <a:xfrm>
            <a:off x="152400" y="2286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4"/>
            <a:r>
              <a:rPr lang="ru-RU" sz="2400" b="1"/>
              <a:t>Нам знакомы функции</a:t>
            </a:r>
          </a:p>
        </p:txBody>
      </p:sp>
      <p:grpSp>
        <p:nvGrpSpPr>
          <p:cNvPr id="237623" name="Group 55"/>
          <p:cNvGrpSpPr>
            <a:grpSpLocks/>
          </p:cNvGrpSpPr>
          <p:nvPr/>
        </p:nvGrpSpPr>
        <p:grpSpPr bwMode="auto">
          <a:xfrm>
            <a:off x="685800" y="762000"/>
            <a:ext cx="3262313" cy="3302000"/>
            <a:chOff x="184" y="528"/>
            <a:chExt cx="2055" cy="2080"/>
          </a:xfrm>
        </p:grpSpPr>
        <p:sp>
          <p:nvSpPr>
            <p:cNvPr id="237577" name="Text Box 9"/>
            <p:cNvSpPr txBox="1">
              <a:spLocks noChangeArrowheads="1"/>
            </p:cNvSpPr>
            <p:nvPr/>
          </p:nvSpPr>
          <p:spPr bwMode="auto">
            <a:xfrm>
              <a:off x="1440" y="672"/>
              <a:ext cx="5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/>
                <a:t>у = х</a:t>
              </a:r>
            </a:p>
          </p:txBody>
        </p:sp>
        <p:sp>
          <p:nvSpPr>
            <p:cNvPr id="237579" name="Line 11"/>
            <p:cNvSpPr>
              <a:spLocks noChangeShapeType="1"/>
            </p:cNvSpPr>
            <p:nvPr/>
          </p:nvSpPr>
          <p:spPr bwMode="auto">
            <a:xfrm flipV="1">
              <a:off x="336" y="864"/>
              <a:ext cx="1632" cy="168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7604" name="Group 36"/>
            <p:cNvGrpSpPr>
              <a:grpSpLocks/>
            </p:cNvGrpSpPr>
            <p:nvPr/>
          </p:nvGrpSpPr>
          <p:grpSpPr bwMode="auto">
            <a:xfrm>
              <a:off x="184" y="528"/>
              <a:ext cx="2055" cy="2080"/>
              <a:chOff x="184" y="528"/>
              <a:chExt cx="2055" cy="2080"/>
            </a:xfrm>
          </p:grpSpPr>
          <p:sp>
            <p:nvSpPr>
              <p:cNvPr id="237573" name="Freeform 5"/>
              <p:cNvSpPr>
                <a:spLocks/>
              </p:cNvSpPr>
              <p:nvPr/>
            </p:nvSpPr>
            <p:spPr bwMode="auto">
              <a:xfrm>
                <a:off x="184" y="1744"/>
                <a:ext cx="1952" cy="1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952" y="0"/>
                  </a:cxn>
                </a:cxnLst>
                <a:rect l="0" t="0" r="r" b="b"/>
                <a:pathLst>
                  <a:path w="1952" h="16">
                    <a:moveTo>
                      <a:pt x="0" y="16"/>
                    </a:moveTo>
                    <a:lnTo>
                      <a:pt x="1952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none" w="med" len="med"/>
                <a:tailEnd type="stealth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7574" name="Freeform 6"/>
              <p:cNvSpPr>
                <a:spLocks/>
              </p:cNvSpPr>
              <p:nvPr/>
            </p:nvSpPr>
            <p:spPr bwMode="auto">
              <a:xfrm>
                <a:off x="1104" y="704"/>
                <a:ext cx="32" cy="1904"/>
              </a:xfrm>
              <a:custGeom>
                <a:avLst/>
                <a:gdLst/>
                <a:ahLst/>
                <a:cxnLst>
                  <a:cxn ang="0">
                    <a:pos x="32" y="1904"/>
                  </a:cxn>
                  <a:cxn ang="0">
                    <a:pos x="0" y="0"/>
                  </a:cxn>
                </a:cxnLst>
                <a:rect l="0" t="0" r="r" b="b"/>
                <a:pathLst>
                  <a:path w="32" h="1904">
                    <a:moveTo>
                      <a:pt x="32" y="1904"/>
                    </a:moveTo>
                    <a:lnTo>
                      <a:pt x="0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none" w="med" len="med"/>
                <a:tailEnd type="stealth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7575" name="Text Box 7"/>
              <p:cNvSpPr txBox="1">
                <a:spLocks noChangeArrowheads="1"/>
              </p:cNvSpPr>
              <p:nvPr/>
            </p:nvSpPr>
            <p:spPr bwMode="auto">
              <a:xfrm>
                <a:off x="2016" y="1728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/>
                  <a:t>х</a:t>
                </a:r>
              </a:p>
            </p:txBody>
          </p:sp>
          <p:sp>
            <p:nvSpPr>
              <p:cNvPr id="237576" name="Text Box 8"/>
              <p:cNvSpPr txBox="1">
                <a:spLocks noChangeArrowheads="1"/>
              </p:cNvSpPr>
              <p:nvPr/>
            </p:nvSpPr>
            <p:spPr bwMode="auto">
              <a:xfrm>
                <a:off x="864" y="528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/>
                  <a:t>у</a:t>
                </a:r>
              </a:p>
            </p:txBody>
          </p:sp>
          <p:sp>
            <p:nvSpPr>
              <p:cNvPr id="237603" name="Oval 35"/>
              <p:cNvSpPr>
                <a:spLocks noChangeArrowheads="1"/>
              </p:cNvSpPr>
              <p:nvPr/>
            </p:nvSpPr>
            <p:spPr bwMode="auto">
              <a:xfrm>
                <a:off x="1104" y="172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37624" name="Group 56"/>
          <p:cNvGrpSpPr>
            <a:grpSpLocks/>
          </p:cNvGrpSpPr>
          <p:nvPr/>
        </p:nvGrpSpPr>
        <p:grpSpPr bwMode="auto">
          <a:xfrm>
            <a:off x="5029200" y="228600"/>
            <a:ext cx="3262313" cy="3657600"/>
            <a:chOff x="2304" y="288"/>
            <a:chExt cx="2055" cy="2304"/>
          </a:xfrm>
        </p:grpSpPr>
        <p:sp>
          <p:nvSpPr>
            <p:cNvPr id="237585" name="Freeform 17"/>
            <p:cNvSpPr>
              <a:spLocks/>
            </p:cNvSpPr>
            <p:nvPr/>
          </p:nvSpPr>
          <p:spPr bwMode="auto">
            <a:xfrm>
              <a:off x="2744" y="560"/>
              <a:ext cx="928" cy="1168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208" y="928"/>
                </a:cxn>
                <a:cxn ang="0">
                  <a:pos x="480" y="1168"/>
                </a:cxn>
                <a:cxn ang="0">
                  <a:pos x="768" y="928"/>
                </a:cxn>
                <a:cxn ang="0">
                  <a:pos x="928" y="0"/>
                </a:cxn>
              </a:cxnLst>
              <a:rect l="0" t="0" r="r" b="b"/>
              <a:pathLst>
                <a:path w="928" h="1168">
                  <a:moveTo>
                    <a:pt x="0" y="32"/>
                  </a:moveTo>
                  <a:cubicBezTo>
                    <a:pt x="35" y="181"/>
                    <a:pt x="128" y="739"/>
                    <a:pt x="208" y="928"/>
                  </a:cubicBezTo>
                  <a:cubicBezTo>
                    <a:pt x="288" y="1117"/>
                    <a:pt x="387" y="1168"/>
                    <a:pt x="480" y="1168"/>
                  </a:cubicBezTo>
                  <a:cubicBezTo>
                    <a:pt x="573" y="1168"/>
                    <a:pt x="693" y="1123"/>
                    <a:pt x="768" y="928"/>
                  </a:cubicBezTo>
                  <a:cubicBezTo>
                    <a:pt x="843" y="733"/>
                    <a:pt x="895" y="193"/>
                    <a:pt x="928" y="0"/>
                  </a:cubicBezTo>
                </a:path>
              </a:pathLst>
            </a:custGeom>
            <a:noFill/>
            <a:ln w="158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586" name="Text Box 18"/>
            <p:cNvSpPr txBox="1">
              <a:spLocks noChangeArrowheads="1"/>
            </p:cNvSpPr>
            <p:nvPr/>
          </p:nvSpPr>
          <p:spPr bwMode="auto">
            <a:xfrm>
              <a:off x="3360" y="288"/>
              <a:ext cx="6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/>
                <a:t>у = х</a:t>
              </a:r>
              <a:r>
                <a:rPr lang="ru-RU" sz="2400" b="1" baseline="30000"/>
                <a:t>2</a:t>
              </a:r>
              <a:endParaRPr lang="ru-RU" sz="2400" b="1"/>
            </a:p>
          </p:txBody>
        </p:sp>
        <p:grpSp>
          <p:nvGrpSpPr>
            <p:cNvPr id="237605" name="Group 37"/>
            <p:cNvGrpSpPr>
              <a:grpSpLocks/>
            </p:cNvGrpSpPr>
            <p:nvPr/>
          </p:nvGrpSpPr>
          <p:grpSpPr bwMode="auto">
            <a:xfrm>
              <a:off x="2304" y="512"/>
              <a:ext cx="2055" cy="2080"/>
              <a:chOff x="184" y="528"/>
              <a:chExt cx="2055" cy="2080"/>
            </a:xfrm>
          </p:grpSpPr>
          <p:sp>
            <p:nvSpPr>
              <p:cNvPr id="237606" name="Freeform 38"/>
              <p:cNvSpPr>
                <a:spLocks/>
              </p:cNvSpPr>
              <p:nvPr/>
            </p:nvSpPr>
            <p:spPr bwMode="auto">
              <a:xfrm>
                <a:off x="184" y="1744"/>
                <a:ext cx="1952" cy="1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952" y="0"/>
                  </a:cxn>
                </a:cxnLst>
                <a:rect l="0" t="0" r="r" b="b"/>
                <a:pathLst>
                  <a:path w="1952" h="16">
                    <a:moveTo>
                      <a:pt x="0" y="16"/>
                    </a:moveTo>
                    <a:lnTo>
                      <a:pt x="1952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none" w="med" len="med"/>
                <a:tailEnd type="stealth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7607" name="Freeform 39"/>
              <p:cNvSpPr>
                <a:spLocks/>
              </p:cNvSpPr>
              <p:nvPr/>
            </p:nvSpPr>
            <p:spPr bwMode="auto">
              <a:xfrm>
                <a:off x="1104" y="704"/>
                <a:ext cx="32" cy="1904"/>
              </a:xfrm>
              <a:custGeom>
                <a:avLst/>
                <a:gdLst/>
                <a:ahLst/>
                <a:cxnLst>
                  <a:cxn ang="0">
                    <a:pos x="32" y="1904"/>
                  </a:cxn>
                  <a:cxn ang="0">
                    <a:pos x="0" y="0"/>
                  </a:cxn>
                </a:cxnLst>
                <a:rect l="0" t="0" r="r" b="b"/>
                <a:pathLst>
                  <a:path w="32" h="1904">
                    <a:moveTo>
                      <a:pt x="32" y="1904"/>
                    </a:moveTo>
                    <a:lnTo>
                      <a:pt x="0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none" w="med" len="med"/>
                <a:tailEnd type="stealth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7608" name="Text Box 40"/>
              <p:cNvSpPr txBox="1">
                <a:spLocks noChangeArrowheads="1"/>
              </p:cNvSpPr>
              <p:nvPr/>
            </p:nvSpPr>
            <p:spPr bwMode="auto">
              <a:xfrm>
                <a:off x="2016" y="1728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/>
                  <a:t>х</a:t>
                </a:r>
              </a:p>
            </p:txBody>
          </p:sp>
          <p:sp>
            <p:nvSpPr>
              <p:cNvPr id="237609" name="Text Box 41"/>
              <p:cNvSpPr txBox="1">
                <a:spLocks noChangeArrowheads="1"/>
              </p:cNvSpPr>
              <p:nvPr/>
            </p:nvSpPr>
            <p:spPr bwMode="auto">
              <a:xfrm>
                <a:off x="864" y="528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/>
                  <a:t>у</a:t>
                </a:r>
              </a:p>
            </p:txBody>
          </p:sp>
          <p:sp>
            <p:nvSpPr>
              <p:cNvPr id="237610" name="Oval 42"/>
              <p:cNvSpPr>
                <a:spLocks noChangeArrowheads="1"/>
              </p:cNvSpPr>
              <p:nvPr/>
            </p:nvSpPr>
            <p:spPr bwMode="auto">
              <a:xfrm>
                <a:off x="1104" y="172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37625" name="Group 57"/>
          <p:cNvGrpSpPr>
            <a:grpSpLocks/>
          </p:cNvGrpSpPr>
          <p:nvPr/>
        </p:nvGrpSpPr>
        <p:grpSpPr bwMode="auto">
          <a:xfrm>
            <a:off x="1981200" y="3048000"/>
            <a:ext cx="3262313" cy="3530600"/>
            <a:chOff x="1344" y="2144"/>
            <a:chExt cx="2055" cy="2224"/>
          </a:xfrm>
        </p:grpSpPr>
        <p:sp>
          <p:nvSpPr>
            <p:cNvPr id="237597" name="Freeform 29"/>
            <p:cNvSpPr>
              <a:spLocks/>
            </p:cNvSpPr>
            <p:nvPr/>
          </p:nvSpPr>
          <p:spPr bwMode="auto">
            <a:xfrm>
              <a:off x="1920" y="2256"/>
              <a:ext cx="720" cy="2112"/>
            </a:xfrm>
            <a:custGeom>
              <a:avLst/>
              <a:gdLst/>
              <a:ahLst/>
              <a:cxnLst>
                <a:cxn ang="0">
                  <a:pos x="0" y="2112"/>
                </a:cxn>
                <a:cxn ang="0">
                  <a:pos x="72" y="1576"/>
                </a:cxn>
                <a:cxn ang="0">
                  <a:pos x="144" y="1296"/>
                </a:cxn>
                <a:cxn ang="0">
                  <a:pos x="216" y="1176"/>
                </a:cxn>
                <a:cxn ang="0">
                  <a:pos x="360" y="1120"/>
                </a:cxn>
                <a:cxn ang="0">
                  <a:pos x="504" y="1032"/>
                </a:cxn>
                <a:cxn ang="0">
                  <a:pos x="576" y="912"/>
                </a:cxn>
                <a:cxn ang="0">
                  <a:pos x="648" y="520"/>
                </a:cxn>
                <a:cxn ang="0">
                  <a:pos x="720" y="0"/>
                </a:cxn>
              </a:cxnLst>
              <a:rect l="0" t="0" r="r" b="b"/>
              <a:pathLst>
                <a:path w="720" h="2112">
                  <a:moveTo>
                    <a:pt x="0" y="2112"/>
                  </a:moveTo>
                  <a:cubicBezTo>
                    <a:pt x="12" y="2023"/>
                    <a:pt x="48" y="1712"/>
                    <a:pt x="72" y="1576"/>
                  </a:cubicBezTo>
                  <a:cubicBezTo>
                    <a:pt x="96" y="1440"/>
                    <a:pt x="120" y="1363"/>
                    <a:pt x="144" y="1296"/>
                  </a:cubicBezTo>
                  <a:cubicBezTo>
                    <a:pt x="168" y="1229"/>
                    <a:pt x="180" y="1205"/>
                    <a:pt x="216" y="1176"/>
                  </a:cubicBezTo>
                  <a:cubicBezTo>
                    <a:pt x="252" y="1147"/>
                    <a:pt x="312" y="1144"/>
                    <a:pt x="360" y="1120"/>
                  </a:cubicBezTo>
                  <a:cubicBezTo>
                    <a:pt x="408" y="1096"/>
                    <a:pt x="468" y="1067"/>
                    <a:pt x="504" y="1032"/>
                  </a:cubicBezTo>
                  <a:cubicBezTo>
                    <a:pt x="540" y="997"/>
                    <a:pt x="552" y="997"/>
                    <a:pt x="576" y="912"/>
                  </a:cubicBezTo>
                  <a:cubicBezTo>
                    <a:pt x="600" y="827"/>
                    <a:pt x="624" y="672"/>
                    <a:pt x="648" y="520"/>
                  </a:cubicBezTo>
                  <a:cubicBezTo>
                    <a:pt x="672" y="368"/>
                    <a:pt x="705" y="108"/>
                    <a:pt x="720" y="0"/>
                  </a:cubicBezTo>
                </a:path>
              </a:pathLst>
            </a:custGeom>
            <a:noFill/>
            <a:ln w="190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598" name="Text Box 30"/>
            <p:cNvSpPr txBox="1">
              <a:spLocks noChangeArrowheads="1"/>
            </p:cNvSpPr>
            <p:nvPr/>
          </p:nvSpPr>
          <p:spPr bwMode="auto">
            <a:xfrm>
              <a:off x="2640" y="2256"/>
              <a:ext cx="6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/>
                <a:t>у = х</a:t>
              </a:r>
              <a:r>
                <a:rPr lang="ru-RU" sz="2400" b="1" baseline="30000"/>
                <a:t>3</a:t>
              </a:r>
              <a:endParaRPr lang="ru-RU" sz="2400" b="1"/>
            </a:p>
          </p:txBody>
        </p:sp>
        <p:grpSp>
          <p:nvGrpSpPr>
            <p:cNvPr id="237611" name="Group 43"/>
            <p:cNvGrpSpPr>
              <a:grpSpLocks/>
            </p:cNvGrpSpPr>
            <p:nvPr/>
          </p:nvGrpSpPr>
          <p:grpSpPr bwMode="auto">
            <a:xfrm>
              <a:off x="1344" y="2144"/>
              <a:ext cx="2055" cy="2080"/>
              <a:chOff x="184" y="528"/>
              <a:chExt cx="2055" cy="2080"/>
            </a:xfrm>
          </p:grpSpPr>
          <p:sp>
            <p:nvSpPr>
              <p:cNvPr id="237612" name="Freeform 44"/>
              <p:cNvSpPr>
                <a:spLocks/>
              </p:cNvSpPr>
              <p:nvPr/>
            </p:nvSpPr>
            <p:spPr bwMode="auto">
              <a:xfrm>
                <a:off x="184" y="1744"/>
                <a:ext cx="1952" cy="1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952" y="0"/>
                  </a:cxn>
                </a:cxnLst>
                <a:rect l="0" t="0" r="r" b="b"/>
                <a:pathLst>
                  <a:path w="1952" h="16">
                    <a:moveTo>
                      <a:pt x="0" y="16"/>
                    </a:moveTo>
                    <a:lnTo>
                      <a:pt x="1952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none" w="med" len="med"/>
                <a:tailEnd type="stealth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7613" name="Freeform 45"/>
              <p:cNvSpPr>
                <a:spLocks/>
              </p:cNvSpPr>
              <p:nvPr/>
            </p:nvSpPr>
            <p:spPr bwMode="auto">
              <a:xfrm>
                <a:off x="1104" y="704"/>
                <a:ext cx="32" cy="1904"/>
              </a:xfrm>
              <a:custGeom>
                <a:avLst/>
                <a:gdLst/>
                <a:ahLst/>
                <a:cxnLst>
                  <a:cxn ang="0">
                    <a:pos x="32" y="1904"/>
                  </a:cxn>
                  <a:cxn ang="0">
                    <a:pos x="0" y="0"/>
                  </a:cxn>
                </a:cxnLst>
                <a:rect l="0" t="0" r="r" b="b"/>
                <a:pathLst>
                  <a:path w="32" h="1904">
                    <a:moveTo>
                      <a:pt x="32" y="1904"/>
                    </a:moveTo>
                    <a:lnTo>
                      <a:pt x="0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none" w="med" len="med"/>
                <a:tailEnd type="stealth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7614" name="Text Box 46"/>
              <p:cNvSpPr txBox="1">
                <a:spLocks noChangeArrowheads="1"/>
              </p:cNvSpPr>
              <p:nvPr/>
            </p:nvSpPr>
            <p:spPr bwMode="auto">
              <a:xfrm>
                <a:off x="2016" y="1728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/>
                  <a:t>х</a:t>
                </a:r>
              </a:p>
            </p:txBody>
          </p:sp>
          <p:sp>
            <p:nvSpPr>
              <p:cNvPr id="237615" name="Text Box 47"/>
              <p:cNvSpPr txBox="1">
                <a:spLocks noChangeArrowheads="1"/>
              </p:cNvSpPr>
              <p:nvPr/>
            </p:nvSpPr>
            <p:spPr bwMode="auto">
              <a:xfrm>
                <a:off x="864" y="528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/>
                  <a:t>у</a:t>
                </a:r>
              </a:p>
            </p:txBody>
          </p:sp>
          <p:sp>
            <p:nvSpPr>
              <p:cNvPr id="237616" name="Oval 48"/>
              <p:cNvSpPr>
                <a:spLocks noChangeArrowheads="1"/>
              </p:cNvSpPr>
              <p:nvPr/>
            </p:nvSpPr>
            <p:spPr bwMode="auto">
              <a:xfrm>
                <a:off x="1104" y="172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37636" name="Group 68"/>
          <p:cNvGrpSpPr>
            <a:grpSpLocks/>
          </p:cNvGrpSpPr>
          <p:nvPr/>
        </p:nvGrpSpPr>
        <p:grpSpPr bwMode="auto">
          <a:xfrm>
            <a:off x="5881688" y="3124200"/>
            <a:ext cx="3262312" cy="3429000"/>
            <a:chOff x="3705" y="1968"/>
            <a:chExt cx="2055" cy="2160"/>
          </a:xfrm>
        </p:grpSpPr>
        <p:grpSp>
          <p:nvGrpSpPr>
            <p:cNvPr id="237635" name="Group 67"/>
            <p:cNvGrpSpPr>
              <a:grpSpLocks/>
            </p:cNvGrpSpPr>
            <p:nvPr/>
          </p:nvGrpSpPr>
          <p:grpSpPr bwMode="auto">
            <a:xfrm rot="5400000">
              <a:off x="3768" y="2288"/>
              <a:ext cx="1800" cy="1880"/>
              <a:chOff x="3768" y="2232"/>
              <a:chExt cx="1800" cy="1880"/>
            </a:xfrm>
          </p:grpSpPr>
          <p:sp>
            <p:nvSpPr>
              <p:cNvPr id="237599" name="Freeform 31"/>
              <p:cNvSpPr>
                <a:spLocks/>
              </p:cNvSpPr>
              <p:nvPr/>
            </p:nvSpPr>
            <p:spPr bwMode="auto">
              <a:xfrm>
                <a:off x="3768" y="2232"/>
                <a:ext cx="792" cy="888"/>
              </a:xfrm>
              <a:custGeom>
                <a:avLst/>
                <a:gdLst/>
                <a:ahLst/>
                <a:cxnLst>
                  <a:cxn ang="0">
                    <a:pos x="0" y="888"/>
                  </a:cxn>
                  <a:cxn ang="0">
                    <a:pos x="640" y="712"/>
                  </a:cxn>
                  <a:cxn ang="0">
                    <a:pos x="792" y="0"/>
                  </a:cxn>
                </a:cxnLst>
                <a:rect l="0" t="0" r="r" b="b"/>
                <a:pathLst>
                  <a:path w="792" h="888">
                    <a:moveTo>
                      <a:pt x="0" y="888"/>
                    </a:moveTo>
                    <a:cubicBezTo>
                      <a:pt x="107" y="861"/>
                      <a:pt x="508" y="860"/>
                      <a:pt x="640" y="712"/>
                    </a:cubicBezTo>
                    <a:cubicBezTo>
                      <a:pt x="772" y="564"/>
                      <a:pt x="760" y="148"/>
                      <a:pt x="792" y="0"/>
                    </a:cubicBezTo>
                  </a:path>
                </a:pathLst>
              </a:custGeom>
              <a:noFill/>
              <a:ln w="190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7600" name="Freeform 32"/>
              <p:cNvSpPr>
                <a:spLocks/>
              </p:cNvSpPr>
              <p:nvPr/>
            </p:nvSpPr>
            <p:spPr bwMode="auto">
              <a:xfrm flipH="1" flipV="1">
                <a:off x="4752" y="3264"/>
                <a:ext cx="816" cy="848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664" y="712"/>
                  </a:cxn>
                  <a:cxn ang="0">
                    <a:pos x="816" y="0"/>
                  </a:cxn>
                </a:cxnLst>
                <a:rect l="0" t="0" r="r" b="b"/>
                <a:pathLst>
                  <a:path w="816" h="848">
                    <a:moveTo>
                      <a:pt x="0" y="816"/>
                    </a:moveTo>
                    <a:cubicBezTo>
                      <a:pt x="111" y="799"/>
                      <a:pt x="528" y="848"/>
                      <a:pt x="664" y="712"/>
                    </a:cubicBezTo>
                    <a:cubicBezTo>
                      <a:pt x="800" y="576"/>
                      <a:pt x="784" y="148"/>
                      <a:pt x="816" y="0"/>
                    </a:cubicBezTo>
                  </a:path>
                </a:pathLst>
              </a:custGeom>
              <a:noFill/>
              <a:ln w="190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237602" name="Object 34"/>
            <p:cNvGraphicFramePr>
              <a:graphicFrameLocks noChangeAspect="1"/>
            </p:cNvGraphicFramePr>
            <p:nvPr/>
          </p:nvGraphicFramePr>
          <p:xfrm>
            <a:off x="4896" y="1968"/>
            <a:ext cx="724" cy="748"/>
          </p:xfrm>
          <a:graphic>
            <a:graphicData uri="http://schemas.openxmlformats.org/presentationml/2006/ole">
              <p:oleObj spid="_x0000_s237602" name="Формула" r:id="rId3" imgW="380880" imgH="393480" progId="Equation.3">
                <p:embed/>
              </p:oleObj>
            </a:graphicData>
          </a:graphic>
        </p:graphicFrame>
        <p:sp>
          <p:nvSpPr>
            <p:cNvPr id="237618" name="Freeform 50"/>
            <p:cNvSpPr>
              <a:spLocks/>
            </p:cNvSpPr>
            <p:nvPr/>
          </p:nvSpPr>
          <p:spPr bwMode="auto">
            <a:xfrm>
              <a:off x="3705" y="3216"/>
              <a:ext cx="1952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952" y="0"/>
                </a:cxn>
              </a:cxnLst>
              <a:rect l="0" t="0" r="r" b="b"/>
              <a:pathLst>
                <a:path w="1952" h="16">
                  <a:moveTo>
                    <a:pt x="0" y="16"/>
                  </a:moveTo>
                  <a:lnTo>
                    <a:pt x="1952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619" name="Freeform 51"/>
            <p:cNvSpPr>
              <a:spLocks/>
            </p:cNvSpPr>
            <p:nvPr/>
          </p:nvSpPr>
          <p:spPr bwMode="auto">
            <a:xfrm>
              <a:off x="4625" y="2176"/>
              <a:ext cx="32" cy="1904"/>
            </a:xfrm>
            <a:custGeom>
              <a:avLst/>
              <a:gdLst/>
              <a:ahLst/>
              <a:cxnLst>
                <a:cxn ang="0">
                  <a:pos x="32" y="1904"/>
                </a:cxn>
                <a:cxn ang="0">
                  <a:pos x="0" y="0"/>
                </a:cxn>
              </a:cxnLst>
              <a:rect l="0" t="0" r="r" b="b"/>
              <a:pathLst>
                <a:path w="32" h="1904">
                  <a:moveTo>
                    <a:pt x="32" y="1904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7620" name="Text Box 52"/>
            <p:cNvSpPr txBox="1">
              <a:spLocks noChangeArrowheads="1"/>
            </p:cNvSpPr>
            <p:nvPr/>
          </p:nvSpPr>
          <p:spPr bwMode="auto">
            <a:xfrm>
              <a:off x="5537" y="32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/>
                <a:t>х</a:t>
              </a:r>
            </a:p>
          </p:txBody>
        </p:sp>
        <p:sp>
          <p:nvSpPr>
            <p:cNvPr id="237621" name="Text Box 53"/>
            <p:cNvSpPr txBox="1">
              <a:spLocks noChangeArrowheads="1"/>
            </p:cNvSpPr>
            <p:nvPr/>
          </p:nvSpPr>
          <p:spPr bwMode="auto">
            <a:xfrm>
              <a:off x="4385" y="20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/>
                <a:t>у</a:t>
              </a:r>
            </a:p>
          </p:txBody>
        </p:sp>
        <p:sp>
          <p:nvSpPr>
            <p:cNvPr id="237622" name="Oval 54"/>
            <p:cNvSpPr>
              <a:spLocks noChangeArrowheads="1"/>
            </p:cNvSpPr>
            <p:nvPr/>
          </p:nvSpPr>
          <p:spPr bwMode="auto">
            <a:xfrm>
              <a:off x="4625" y="3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7631" name="Text Box 63"/>
          <p:cNvSpPr txBox="1">
            <a:spLocks noChangeArrowheads="1"/>
          </p:cNvSpPr>
          <p:nvPr/>
        </p:nvSpPr>
        <p:spPr bwMode="auto">
          <a:xfrm>
            <a:off x="609600" y="1524000"/>
            <a:ext cx="1339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Прямая</a:t>
            </a:r>
          </a:p>
        </p:txBody>
      </p:sp>
      <p:sp>
        <p:nvSpPr>
          <p:cNvPr id="237632" name="Text Box 64"/>
          <p:cNvSpPr txBox="1">
            <a:spLocks noChangeArrowheads="1"/>
          </p:cNvSpPr>
          <p:nvPr/>
        </p:nvSpPr>
        <p:spPr bwMode="auto">
          <a:xfrm>
            <a:off x="7315200" y="1371600"/>
            <a:ext cx="166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Парабола</a:t>
            </a:r>
          </a:p>
        </p:txBody>
      </p:sp>
      <p:sp>
        <p:nvSpPr>
          <p:cNvPr id="237633" name="Text Box 65"/>
          <p:cNvSpPr txBox="1">
            <a:spLocks noChangeArrowheads="1"/>
          </p:cNvSpPr>
          <p:nvPr/>
        </p:nvSpPr>
        <p:spPr bwMode="auto">
          <a:xfrm>
            <a:off x="685800" y="5562600"/>
            <a:ext cx="2016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Кубическая </a:t>
            </a:r>
          </a:p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парабола</a:t>
            </a:r>
          </a:p>
        </p:txBody>
      </p:sp>
      <p:sp>
        <p:nvSpPr>
          <p:cNvPr id="237634" name="Text Box 66"/>
          <p:cNvSpPr txBox="1">
            <a:spLocks noChangeArrowheads="1"/>
          </p:cNvSpPr>
          <p:nvPr/>
        </p:nvSpPr>
        <p:spPr bwMode="auto">
          <a:xfrm>
            <a:off x="4724400" y="6172200"/>
            <a:ext cx="182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Гипербола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7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7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7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7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37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7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7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37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7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7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37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3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631" grpId="0"/>
      <p:bldP spid="237632" grpId="0"/>
      <p:bldP spid="237633" grpId="0"/>
      <p:bldP spid="2376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Text Box 2"/>
          <p:cNvSpPr txBox="1">
            <a:spLocks noChangeArrowheads="1"/>
          </p:cNvSpPr>
          <p:nvPr/>
        </p:nvSpPr>
        <p:spPr bwMode="auto">
          <a:xfrm>
            <a:off x="76200" y="1447800"/>
            <a:ext cx="922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4"/>
            <a:r>
              <a:rPr lang="ru-RU" sz="2400" b="1"/>
              <a:t>Все эти функции являются частными случаями степенной функции</a:t>
            </a:r>
          </a:p>
        </p:txBody>
      </p:sp>
      <p:sp>
        <p:nvSpPr>
          <p:cNvPr id="238636" name="Text Box 44"/>
          <p:cNvSpPr txBox="1">
            <a:spLocks noChangeArrowheads="1"/>
          </p:cNvSpPr>
          <p:nvPr/>
        </p:nvSpPr>
        <p:spPr bwMode="auto">
          <a:xfrm>
            <a:off x="0" y="2667000"/>
            <a:ext cx="8689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у = х</a:t>
            </a:r>
            <a:r>
              <a:rPr lang="ru-RU" sz="36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</a:t>
            </a: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где р – заданное действительное число</a:t>
            </a:r>
          </a:p>
        </p:txBody>
      </p:sp>
      <p:sp>
        <p:nvSpPr>
          <p:cNvPr id="238637" name="Text Box 45"/>
          <p:cNvSpPr txBox="1">
            <a:spLocks noChangeArrowheads="1"/>
          </p:cNvSpPr>
          <p:nvPr/>
        </p:nvSpPr>
        <p:spPr bwMode="auto">
          <a:xfrm>
            <a:off x="0" y="4038600"/>
            <a:ext cx="9067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4"/>
            <a:r>
              <a:rPr lang="ru-RU" sz="2400" b="1"/>
              <a:t>Свойства и график степенной функции зависят от свойств степени с действительным показателем, и в частности от того, при каких значениях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  <a:r>
              <a:rPr lang="ru-RU" sz="2400" b="1"/>
              <a:t> и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 </a:t>
            </a:r>
            <a:r>
              <a:rPr lang="ru-RU" sz="2400" b="1"/>
              <a:t> имеет смысл степень 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  <a:r>
              <a:rPr lang="ru-RU" sz="2400" b="1" baseline="3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</a:t>
            </a:r>
            <a:r>
              <a:rPr lang="ru-RU" sz="2400" b="1"/>
              <a:t>.</a:t>
            </a:r>
          </a:p>
        </p:txBody>
      </p:sp>
      <p:grpSp>
        <p:nvGrpSpPr>
          <p:cNvPr id="238641" name="Group 49"/>
          <p:cNvGrpSpPr>
            <a:grpSpLocks/>
          </p:cNvGrpSpPr>
          <p:nvPr/>
        </p:nvGrpSpPr>
        <p:grpSpPr bwMode="auto">
          <a:xfrm>
            <a:off x="-381000" y="152400"/>
            <a:ext cx="8763000" cy="882650"/>
            <a:chOff x="192" y="0"/>
            <a:chExt cx="3964" cy="556"/>
          </a:xfrm>
        </p:grpSpPr>
        <p:sp>
          <p:nvSpPr>
            <p:cNvPr id="238638" name="Text Box 46"/>
            <p:cNvSpPr txBox="1">
              <a:spLocks noChangeArrowheads="1"/>
            </p:cNvSpPr>
            <p:nvPr/>
          </p:nvSpPr>
          <p:spPr bwMode="auto">
            <a:xfrm>
              <a:off x="192" y="144"/>
              <a:ext cx="31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4"/>
              <a:r>
                <a:rPr lang="ru-RU" sz="2400" b="1"/>
                <a:t>у = х,            у = х</a:t>
              </a:r>
              <a:r>
                <a:rPr lang="ru-RU" sz="2400" b="1" baseline="30000"/>
                <a:t>2</a:t>
              </a:r>
              <a:r>
                <a:rPr lang="ru-RU" sz="2400" b="1"/>
                <a:t>,             у = х</a:t>
              </a:r>
              <a:r>
                <a:rPr lang="ru-RU" sz="2400" b="1" baseline="30000"/>
                <a:t>3</a:t>
              </a:r>
              <a:r>
                <a:rPr lang="ru-RU" sz="2400" b="1"/>
                <a:t>,    </a:t>
              </a:r>
            </a:p>
          </p:txBody>
        </p:sp>
        <p:graphicFrame>
          <p:nvGraphicFramePr>
            <p:cNvPr id="238640" name="Object 48"/>
            <p:cNvGraphicFramePr>
              <a:graphicFrameLocks noChangeAspect="1"/>
            </p:cNvGraphicFramePr>
            <p:nvPr/>
          </p:nvGraphicFramePr>
          <p:xfrm>
            <a:off x="3600" y="0"/>
            <a:ext cx="556" cy="556"/>
          </p:xfrm>
          <a:graphic>
            <a:graphicData uri="http://schemas.openxmlformats.org/presentationml/2006/ole">
              <p:oleObj spid="_x0000_s238640" name="Формула" r:id="rId3" imgW="393480" imgH="39348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53" name="Text Box 37"/>
          <p:cNvSpPr txBox="1">
            <a:spLocks noChangeArrowheads="1"/>
          </p:cNvSpPr>
          <p:nvPr/>
        </p:nvSpPr>
        <p:spPr bwMode="auto">
          <a:xfrm>
            <a:off x="609600" y="1524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Показатель р =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2n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четное натуральное число</a:t>
            </a:r>
          </a:p>
        </p:txBody>
      </p:sp>
      <p:sp>
        <p:nvSpPr>
          <p:cNvPr id="239619" name="Freeform 3"/>
          <p:cNvSpPr>
            <a:spLocks/>
          </p:cNvSpPr>
          <p:nvPr/>
        </p:nvSpPr>
        <p:spPr bwMode="auto">
          <a:xfrm>
            <a:off x="171450" y="1155700"/>
            <a:ext cx="3175" cy="5035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3172"/>
              </a:cxn>
            </a:cxnLst>
            <a:rect l="0" t="0" r="r" b="b"/>
            <a:pathLst>
              <a:path w="2" h="3172">
                <a:moveTo>
                  <a:pt x="0" y="0"/>
                </a:moveTo>
                <a:lnTo>
                  <a:pt x="2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20" name="Freeform 4"/>
          <p:cNvSpPr>
            <a:spLocks/>
          </p:cNvSpPr>
          <p:nvPr/>
        </p:nvSpPr>
        <p:spPr bwMode="auto">
          <a:xfrm>
            <a:off x="247650" y="3114675"/>
            <a:ext cx="4857750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60" y="2"/>
              </a:cxn>
            </a:cxnLst>
            <a:rect l="0" t="0" r="r" b="b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21" name="Freeform 5"/>
          <p:cNvSpPr>
            <a:spLocks/>
          </p:cNvSpPr>
          <p:nvPr/>
        </p:nvSpPr>
        <p:spPr bwMode="auto">
          <a:xfrm>
            <a:off x="190500" y="5911850"/>
            <a:ext cx="49022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88" y="0"/>
              </a:cxn>
            </a:cxnLst>
            <a:rect l="0" t="0" r="r" b="b"/>
            <a:pathLst>
              <a:path w="3088" h="1">
                <a:moveTo>
                  <a:pt x="0" y="0"/>
                </a:moveTo>
                <a:lnTo>
                  <a:pt x="3088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22" name="Freeform 6"/>
          <p:cNvSpPr>
            <a:spLocks/>
          </p:cNvSpPr>
          <p:nvPr/>
        </p:nvSpPr>
        <p:spPr bwMode="auto">
          <a:xfrm>
            <a:off x="174625" y="5632450"/>
            <a:ext cx="491172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3094" y="0"/>
              </a:cxn>
            </a:cxnLst>
            <a:rect l="0" t="0" r="r" b="b"/>
            <a:pathLst>
              <a:path w="3094" h="2">
                <a:moveTo>
                  <a:pt x="0" y="2"/>
                </a:moveTo>
                <a:lnTo>
                  <a:pt x="3094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23" name="Line 7"/>
          <p:cNvSpPr>
            <a:spLocks noChangeShapeType="1"/>
          </p:cNvSpPr>
          <p:nvPr/>
        </p:nvSpPr>
        <p:spPr bwMode="auto">
          <a:xfrm>
            <a:off x="174625" y="5348288"/>
            <a:ext cx="49688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24" name="Freeform 8"/>
          <p:cNvSpPr>
            <a:spLocks/>
          </p:cNvSpPr>
          <p:nvPr/>
        </p:nvSpPr>
        <p:spPr bwMode="auto">
          <a:xfrm>
            <a:off x="177800" y="5073650"/>
            <a:ext cx="49149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6" y="0"/>
              </a:cxn>
            </a:cxnLst>
            <a:rect l="0" t="0" r="r" b="b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25" name="Freeform 9"/>
          <p:cNvSpPr>
            <a:spLocks/>
          </p:cNvSpPr>
          <p:nvPr/>
        </p:nvSpPr>
        <p:spPr bwMode="auto">
          <a:xfrm>
            <a:off x="171450" y="4794250"/>
            <a:ext cx="49085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2" y="0"/>
              </a:cxn>
            </a:cxnLst>
            <a:rect l="0" t="0" r="r" b="b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26" name="Freeform 10"/>
          <p:cNvSpPr>
            <a:spLocks/>
          </p:cNvSpPr>
          <p:nvPr/>
        </p:nvSpPr>
        <p:spPr bwMode="auto">
          <a:xfrm>
            <a:off x="165100" y="4508500"/>
            <a:ext cx="492125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00" y="0"/>
              </a:cxn>
            </a:cxnLst>
            <a:rect l="0" t="0" r="r" b="b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27" name="Freeform 11"/>
          <p:cNvSpPr>
            <a:spLocks/>
          </p:cNvSpPr>
          <p:nvPr/>
        </p:nvSpPr>
        <p:spPr bwMode="auto">
          <a:xfrm>
            <a:off x="165100" y="4229100"/>
            <a:ext cx="493395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108" y="0"/>
              </a:cxn>
            </a:cxnLst>
            <a:rect l="0" t="0" r="r" b="b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28" name="Freeform 12"/>
          <p:cNvSpPr>
            <a:spLocks/>
          </p:cNvSpPr>
          <p:nvPr/>
        </p:nvSpPr>
        <p:spPr bwMode="auto">
          <a:xfrm>
            <a:off x="152400" y="3949700"/>
            <a:ext cx="4946650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16" y="4"/>
              </a:cxn>
            </a:cxnLst>
            <a:rect l="0" t="0" r="r" b="b"/>
            <a:pathLst>
              <a:path w="3116" h="4">
                <a:moveTo>
                  <a:pt x="0" y="0"/>
                </a:moveTo>
                <a:lnTo>
                  <a:pt x="3116" y="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29" name="Freeform 13"/>
          <p:cNvSpPr>
            <a:spLocks/>
          </p:cNvSpPr>
          <p:nvPr/>
        </p:nvSpPr>
        <p:spPr bwMode="auto">
          <a:xfrm>
            <a:off x="247650" y="3397250"/>
            <a:ext cx="484505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052" y="0"/>
              </a:cxn>
            </a:cxnLst>
            <a:rect l="0" t="0" r="r" b="b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30" name="Freeform 14"/>
          <p:cNvSpPr>
            <a:spLocks/>
          </p:cNvSpPr>
          <p:nvPr/>
        </p:nvSpPr>
        <p:spPr bwMode="auto">
          <a:xfrm>
            <a:off x="177800" y="2838450"/>
            <a:ext cx="49212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0" y="0"/>
              </a:cxn>
            </a:cxnLst>
            <a:rect l="0" t="0" r="r" b="b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31" name="Freeform 15"/>
          <p:cNvSpPr>
            <a:spLocks/>
          </p:cNvSpPr>
          <p:nvPr/>
        </p:nvSpPr>
        <p:spPr bwMode="auto">
          <a:xfrm>
            <a:off x="158750" y="2559050"/>
            <a:ext cx="494030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32" name="Freeform 16"/>
          <p:cNvSpPr>
            <a:spLocks/>
          </p:cNvSpPr>
          <p:nvPr/>
        </p:nvSpPr>
        <p:spPr bwMode="auto">
          <a:xfrm>
            <a:off x="165100" y="2279650"/>
            <a:ext cx="4933950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8" y="4"/>
              </a:cxn>
            </a:cxnLst>
            <a:rect l="0" t="0" r="r" b="b"/>
            <a:pathLst>
              <a:path w="3108" h="4">
                <a:moveTo>
                  <a:pt x="0" y="0"/>
                </a:moveTo>
                <a:lnTo>
                  <a:pt x="3108" y="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33" name="Freeform 17"/>
          <p:cNvSpPr>
            <a:spLocks/>
          </p:cNvSpPr>
          <p:nvPr/>
        </p:nvSpPr>
        <p:spPr bwMode="auto">
          <a:xfrm>
            <a:off x="158750" y="2006600"/>
            <a:ext cx="494030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34" name="Freeform 18"/>
          <p:cNvSpPr>
            <a:spLocks/>
          </p:cNvSpPr>
          <p:nvPr/>
        </p:nvSpPr>
        <p:spPr bwMode="auto">
          <a:xfrm>
            <a:off x="171450" y="1727200"/>
            <a:ext cx="49276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4" y="0"/>
              </a:cxn>
            </a:cxnLst>
            <a:rect l="0" t="0" r="r" b="b"/>
            <a:pathLst>
              <a:path w="3104" h="1">
                <a:moveTo>
                  <a:pt x="0" y="0"/>
                </a:moveTo>
                <a:lnTo>
                  <a:pt x="3104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35" name="Freeform 19"/>
          <p:cNvSpPr>
            <a:spLocks/>
          </p:cNvSpPr>
          <p:nvPr/>
        </p:nvSpPr>
        <p:spPr bwMode="auto">
          <a:xfrm>
            <a:off x="184150" y="1447800"/>
            <a:ext cx="490855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092" y="0"/>
              </a:cxn>
            </a:cxnLst>
            <a:rect l="0" t="0" r="r" b="b"/>
            <a:pathLst>
              <a:path w="3092" h="8">
                <a:moveTo>
                  <a:pt x="0" y="8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36" name="Freeform 20"/>
          <p:cNvSpPr>
            <a:spLocks/>
          </p:cNvSpPr>
          <p:nvPr/>
        </p:nvSpPr>
        <p:spPr bwMode="auto">
          <a:xfrm>
            <a:off x="196850" y="1155700"/>
            <a:ext cx="4902200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88" y="12"/>
              </a:cxn>
            </a:cxnLst>
            <a:rect l="0" t="0" r="r" b="b"/>
            <a:pathLst>
              <a:path w="3088" h="12">
                <a:moveTo>
                  <a:pt x="0" y="0"/>
                </a:moveTo>
                <a:lnTo>
                  <a:pt x="3088" y="1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158750" y="6191250"/>
            <a:ext cx="49466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16" y="0"/>
              </a:cxn>
            </a:cxnLst>
            <a:rect l="0" t="0" r="r" b="b"/>
            <a:pathLst>
              <a:path w="3116" h="1">
                <a:moveTo>
                  <a:pt x="0" y="0"/>
                </a:moveTo>
                <a:lnTo>
                  <a:pt x="3116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38" name="Freeform 22"/>
          <p:cNvSpPr>
            <a:spLocks/>
          </p:cNvSpPr>
          <p:nvPr/>
        </p:nvSpPr>
        <p:spPr bwMode="auto">
          <a:xfrm>
            <a:off x="5099050" y="1181100"/>
            <a:ext cx="1588" cy="4978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36"/>
              </a:cxn>
            </a:cxnLst>
            <a:rect l="0" t="0" r="r" b="b"/>
            <a:pathLst>
              <a:path w="1" h="3136">
                <a:moveTo>
                  <a:pt x="0" y="0"/>
                </a:moveTo>
                <a:lnTo>
                  <a:pt x="0" y="3136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39" name="Freeform 23"/>
          <p:cNvSpPr>
            <a:spLocks/>
          </p:cNvSpPr>
          <p:nvPr/>
        </p:nvSpPr>
        <p:spPr bwMode="auto">
          <a:xfrm>
            <a:off x="4787900" y="1168400"/>
            <a:ext cx="6350" cy="50355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72"/>
              </a:cxn>
            </a:cxnLst>
            <a:rect l="0" t="0" r="r" b="b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40" name="Freeform 24"/>
          <p:cNvSpPr>
            <a:spLocks/>
          </p:cNvSpPr>
          <p:nvPr/>
        </p:nvSpPr>
        <p:spPr bwMode="auto">
          <a:xfrm>
            <a:off x="4476750" y="1168400"/>
            <a:ext cx="6350" cy="50292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8"/>
              </a:cxn>
            </a:cxnLst>
            <a:rect l="0" t="0" r="r" b="b"/>
            <a:pathLst>
              <a:path w="4" h="3168">
                <a:moveTo>
                  <a:pt x="4" y="0"/>
                </a:moveTo>
                <a:lnTo>
                  <a:pt x="0" y="3168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41" name="Freeform 25"/>
          <p:cNvSpPr>
            <a:spLocks/>
          </p:cNvSpPr>
          <p:nvPr/>
        </p:nvSpPr>
        <p:spPr bwMode="auto">
          <a:xfrm>
            <a:off x="4171950" y="1168400"/>
            <a:ext cx="1588" cy="5016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60"/>
              </a:cxn>
            </a:cxnLst>
            <a:rect l="0" t="0" r="r" b="b"/>
            <a:pathLst>
              <a:path w="1" h="3160">
                <a:moveTo>
                  <a:pt x="0" y="0"/>
                </a:moveTo>
                <a:lnTo>
                  <a:pt x="0" y="316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42" name="Freeform 26"/>
          <p:cNvSpPr>
            <a:spLocks/>
          </p:cNvSpPr>
          <p:nvPr/>
        </p:nvSpPr>
        <p:spPr bwMode="auto">
          <a:xfrm>
            <a:off x="3860800" y="1162050"/>
            <a:ext cx="6350" cy="50355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72"/>
              </a:cxn>
            </a:cxnLst>
            <a:rect l="0" t="0" r="r" b="b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43" name="Freeform 27"/>
          <p:cNvSpPr>
            <a:spLocks/>
          </p:cNvSpPr>
          <p:nvPr/>
        </p:nvSpPr>
        <p:spPr bwMode="auto">
          <a:xfrm>
            <a:off x="3536950" y="1155700"/>
            <a:ext cx="22225" cy="5065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" y="3191"/>
              </a:cxn>
            </a:cxnLst>
            <a:rect l="0" t="0" r="r" b="b"/>
            <a:pathLst>
              <a:path w="14" h="3191">
                <a:moveTo>
                  <a:pt x="0" y="0"/>
                </a:moveTo>
                <a:lnTo>
                  <a:pt x="14" y="3191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44" name="Freeform 28"/>
          <p:cNvSpPr>
            <a:spLocks/>
          </p:cNvSpPr>
          <p:nvPr/>
        </p:nvSpPr>
        <p:spPr bwMode="auto">
          <a:xfrm>
            <a:off x="3244850" y="1181100"/>
            <a:ext cx="6350" cy="50165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0"/>
              </a:cxn>
            </a:cxnLst>
            <a:rect l="0" t="0" r="r" b="b"/>
            <a:pathLst>
              <a:path w="4" h="3160">
                <a:moveTo>
                  <a:pt x="4" y="0"/>
                </a:moveTo>
                <a:lnTo>
                  <a:pt x="0" y="316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45" name="Freeform 29"/>
          <p:cNvSpPr>
            <a:spLocks/>
          </p:cNvSpPr>
          <p:nvPr/>
        </p:nvSpPr>
        <p:spPr bwMode="auto">
          <a:xfrm>
            <a:off x="2940050" y="1181100"/>
            <a:ext cx="1588" cy="5003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52"/>
              </a:cxn>
            </a:cxnLst>
            <a:rect l="0" t="0" r="r" b="b"/>
            <a:pathLst>
              <a:path w="1" h="3152">
                <a:moveTo>
                  <a:pt x="0" y="0"/>
                </a:moveTo>
                <a:lnTo>
                  <a:pt x="0" y="315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46" name="Freeform 30"/>
          <p:cNvSpPr>
            <a:spLocks/>
          </p:cNvSpPr>
          <p:nvPr/>
        </p:nvSpPr>
        <p:spPr bwMode="auto">
          <a:xfrm>
            <a:off x="2317750" y="1143000"/>
            <a:ext cx="17463" cy="5078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3199"/>
              </a:cxn>
            </a:cxnLst>
            <a:rect l="0" t="0" r="r" b="b"/>
            <a:pathLst>
              <a:path w="11" h="3199">
                <a:moveTo>
                  <a:pt x="0" y="0"/>
                </a:moveTo>
                <a:lnTo>
                  <a:pt x="11" y="3199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47" name="Freeform 31"/>
          <p:cNvSpPr>
            <a:spLocks/>
          </p:cNvSpPr>
          <p:nvPr/>
        </p:nvSpPr>
        <p:spPr bwMode="auto">
          <a:xfrm>
            <a:off x="2012950" y="1168400"/>
            <a:ext cx="1588" cy="5035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72"/>
              </a:cxn>
            </a:cxnLst>
            <a:rect l="0" t="0" r="r" b="b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48" name="Freeform 32"/>
          <p:cNvSpPr>
            <a:spLocks/>
          </p:cNvSpPr>
          <p:nvPr/>
        </p:nvSpPr>
        <p:spPr bwMode="auto">
          <a:xfrm>
            <a:off x="1708150" y="1174750"/>
            <a:ext cx="6350" cy="50228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4"/>
              </a:cxn>
            </a:cxnLst>
            <a:rect l="0" t="0" r="r" b="b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49" name="Freeform 33"/>
          <p:cNvSpPr>
            <a:spLocks/>
          </p:cNvSpPr>
          <p:nvPr/>
        </p:nvSpPr>
        <p:spPr bwMode="auto">
          <a:xfrm>
            <a:off x="1390650" y="1168400"/>
            <a:ext cx="12700" cy="5022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3164"/>
              </a:cxn>
            </a:cxnLst>
            <a:rect l="0" t="0" r="r" b="b"/>
            <a:pathLst>
              <a:path w="8" h="3164">
                <a:moveTo>
                  <a:pt x="0" y="0"/>
                </a:moveTo>
                <a:lnTo>
                  <a:pt x="8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50" name="Freeform 34"/>
          <p:cNvSpPr>
            <a:spLocks/>
          </p:cNvSpPr>
          <p:nvPr/>
        </p:nvSpPr>
        <p:spPr bwMode="auto">
          <a:xfrm>
            <a:off x="1092200" y="1168400"/>
            <a:ext cx="6350" cy="50228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4"/>
              </a:cxn>
            </a:cxnLst>
            <a:rect l="0" t="0" r="r" b="b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51" name="Freeform 35"/>
          <p:cNvSpPr>
            <a:spLocks/>
          </p:cNvSpPr>
          <p:nvPr/>
        </p:nvSpPr>
        <p:spPr bwMode="auto">
          <a:xfrm>
            <a:off x="787400" y="1168400"/>
            <a:ext cx="1588" cy="5035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72"/>
              </a:cxn>
            </a:cxnLst>
            <a:rect l="0" t="0" r="r" b="b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52" name="Freeform 36"/>
          <p:cNvSpPr>
            <a:spLocks/>
          </p:cNvSpPr>
          <p:nvPr/>
        </p:nvSpPr>
        <p:spPr bwMode="auto">
          <a:xfrm>
            <a:off x="476250" y="1168400"/>
            <a:ext cx="1588" cy="5022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64"/>
              </a:cxn>
            </a:cxnLst>
            <a:rect l="0" t="0" r="r" b="b"/>
            <a:pathLst>
              <a:path w="1" h="3164">
                <a:moveTo>
                  <a:pt x="0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54" name="Freeform 38"/>
          <p:cNvSpPr>
            <a:spLocks/>
          </p:cNvSpPr>
          <p:nvPr/>
        </p:nvSpPr>
        <p:spPr bwMode="auto">
          <a:xfrm>
            <a:off x="101600" y="3695700"/>
            <a:ext cx="50800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00" y="0"/>
              </a:cxn>
            </a:cxnLst>
            <a:rect l="0" t="0" r="r" b="b"/>
            <a:pathLst>
              <a:path w="3200" h="1">
                <a:moveTo>
                  <a:pt x="0" y="0"/>
                </a:moveTo>
                <a:lnTo>
                  <a:pt x="320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55" name="Line 39"/>
          <p:cNvSpPr>
            <a:spLocks noChangeShapeType="1"/>
          </p:cNvSpPr>
          <p:nvPr/>
        </p:nvSpPr>
        <p:spPr bwMode="auto">
          <a:xfrm flipV="1">
            <a:off x="2643188" y="1146175"/>
            <a:ext cx="0" cy="5040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58" name="Text Box 42"/>
          <p:cNvSpPr txBox="1">
            <a:spLocks noChangeArrowheads="1"/>
          </p:cNvSpPr>
          <p:nvPr/>
        </p:nvSpPr>
        <p:spPr bwMode="auto">
          <a:xfrm>
            <a:off x="2859088" y="3665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9659" name="Text Box 43"/>
          <p:cNvSpPr txBox="1">
            <a:spLocks noChangeArrowheads="1"/>
          </p:cNvSpPr>
          <p:nvPr/>
        </p:nvSpPr>
        <p:spPr bwMode="auto">
          <a:xfrm>
            <a:off x="281940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1</a:t>
            </a:r>
          </a:p>
        </p:txBody>
      </p:sp>
      <p:sp>
        <p:nvSpPr>
          <p:cNvPr id="239662" name="Text Box 46"/>
          <p:cNvSpPr txBox="1">
            <a:spLocks noChangeArrowheads="1"/>
          </p:cNvSpPr>
          <p:nvPr/>
        </p:nvSpPr>
        <p:spPr bwMode="auto">
          <a:xfrm>
            <a:off x="2362200" y="3595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0</a:t>
            </a:r>
          </a:p>
        </p:txBody>
      </p:sp>
      <p:sp>
        <p:nvSpPr>
          <p:cNvPr id="239680" name="Text Box 64"/>
          <p:cNvSpPr txBox="1">
            <a:spLocks noChangeArrowheads="1"/>
          </p:cNvSpPr>
          <p:nvPr/>
        </p:nvSpPr>
        <p:spPr bwMode="auto">
          <a:xfrm>
            <a:off x="4800600" y="35956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х</a:t>
            </a:r>
          </a:p>
        </p:txBody>
      </p:sp>
      <p:sp>
        <p:nvSpPr>
          <p:cNvPr id="239681" name="Text Box 65"/>
          <p:cNvSpPr txBox="1">
            <a:spLocks noChangeArrowheads="1"/>
          </p:cNvSpPr>
          <p:nvPr/>
        </p:nvSpPr>
        <p:spPr bwMode="auto">
          <a:xfrm>
            <a:off x="2209800" y="99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у</a:t>
            </a:r>
          </a:p>
        </p:txBody>
      </p:sp>
      <p:sp>
        <p:nvSpPr>
          <p:cNvPr id="239684" name="Freeform 68"/>
          <p:cNvSpPr>
            <a:spLocks/>
          </p:cNvSpPr>
          <p:nvPr/>
        </p:nvSpPr>
        <p:spPr bwMode="auto">
          <a:xfrm>
            <a:off x="1714500" y="1143000"/>
            <a:ext cx="1828800" cy="254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4" y="896"/>
              </a:cxn>
              <a:cxn ang="0">
                <a:pos x="384" y="1424"/>
              </a:cxn>
              <a:cxn ang="0">
                <a:pos x="584" y="1600"/>
              </a:cxn>
              <a:cxn ang="0">
                <a:pos x="776" y="1416"/>
              </a:cxn>
              <a:cxn ang="0">
                <a:pos x="968" y="888"/>
              </a:cxn>
              <a:cxn ang="0">
                <a:pos x="1152" y="8"/>
              </a:cxn>
            </a:cxnLst>
            <a:rect l="0" t="0" r="r" b="b"/>
            <a:pathLst>
              <a:path w="1152" h="1601">
                <a:moveTo>
                  <a:pt x="0" y="0"/>
                </a:moveTo>
                <a:cubicBezTo>
                  <a:pt x="31" y="149"/>
                  <a:pt x="120" y="659"/>
                  <a:pt x="184" y="896"/>
                </a:cubicBezTo>
                <a:cubicBezTo>
                  <a:pt x="248" y="1133"/>
                  <a:pt x="317" y="1307"/>
                  <a:pt x="384" y="1424"/>
                </a:cubicBezTo>
                <a:cubicBezTo>
                  <a:pt x="451" y="1541"/>
                  <a:pt x="519" y="1601"/>
                  <a:pt x="584" y="1600"/>
                </a:cubicBezTo>
                <a:cubicBezTo>
                  <a:pt x="649" y="1599"/>
                  <a:pt x="712" y="1535"/>
                  <a:pt x="776" y="1416"/>
                </a:cubicBezTo>
                <a:cubicBezTo>
                  <a:pt x="840" y="1297"/>
                  <a:pt x="905" y="1123"/>
                  <a:pt x="968" y="888"/>
                </a:cubicBezTo>
                <a:cubicBezTo>
                  <a:pt x="1031" y="653"/>
                  <a:pt x="1114" y="191"/>
                  <a:pt x="1152" y="8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85" name="Oval 69"/>
          <p:cNvSpPr>
            <a:spLocks noChangeArrowheads="1"/>
          </p:cNvSpPr>
          <p:nvPr/>
        </p:nvSpPr>
        <p:spPr bwMode="auto">
          <a:xfrm>
            <a:off x="28956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9686" name="Oval 70"/>
          <p:cNvSpPr>
            <a:spLocks noChangeArrowheads="1"/>
          </p:cNvSpPr>
          <p:nvPr/>
        </p:nvSpPr>
        <p:spPr bwMode="auto">
          <a:xfrm>
            <a:off x="22860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39687" name="Object 71"/>
          <p:cNvGraphicFramePr>
            <a:graphicFrameLocks noChangeAspect="1"/>
          </p:cNvGraphicFramePr>
          <p:nvPr/>
        </p:nvGraphicFramePr>
        <p:xfrm>
          <a:off x="5334000" y="1219200"/>
          <a:ext cx="2209800" cy="588963"/>
        </p:xfrm>
        <a:graphic>
          <a:graphicData uri="http://schemas.openxmlformats.org/presentationml/2006/ole">
            <p:oleObj spid="_x0000_s239687" name="Формула" r:id="rId3" imgW="761760" imgH="203040" progId="Equation.3">
              <p:embed/>
            </p:oleObj>
          </a:graphicData>
        </a:graphic>
      </p:graphicFrame>
      <p:sp>
        <p:nvSpPr>
          <p:cNvPr id="239688" name="Text Box 72"/>
          <p:cNvSpPr txBox="1">
            <a:spLocks noChangeArrowheads="1"/>
          </p:cNvSpPr>
          <p:nvPr/>
        </p:nvSpPr>
        <p:spPr bwMode="auto">
          <a:xfrm>
            <a:off x="2057400" y="6096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у = х</a:t>
            </a:r>
            <a:r>
              <a:rPr lang="ru-RU" sz="2400" b="1" baseline="30000"/>
              <a:t>2</a:t>
            </a:r>
            <a:r>
              <a:rPr lang="ru-RU" sz="2400" b="1"/>
              <a:t>,    у = х</a:t>
            </a:r>
            <a:r>
              <a:rPr lang="ru-RU" sz="2400" b="1" baseline="30000"/>
              <a:t>4 </a:t>
            </a:r>
            <a:r>
              <a:rPr lang="ru-RU" sz="2400" b="1"/>
              <a:t>,</a:t>
            </a:r>
            <a:r>
              <a:rPr lang="ru-RU" sz="2400" b="1" baseline="30000"/>
              <a:t>       </a:t>
            </a:r>
            <a:r>
              <a:rPr lang="ru-RU" sz="2400" b="1"/>
              <a:t>у = х</a:t>
            </a:r>
            <a:r>
              <a:rPr lang="ru-RU" sz="2400" b="1" baseline="30000"/>
              <a:t>6</a:t>
            </a:r>
            <a:r>
              <a:rPr lang="ru-RU" sz="2400" b="1"/>
              <a:t>,   у = х</a:t>
            </a:r>
            <a:r>
              <a:rPr lang="ru-RU" sz="2400" b="1" baseline="30000"/>
              <a:t>8</a:t>
            </a:r>
            <a:r>
              <a:rPr lang="ru-RU" sz="2400" b="1"/>
              <a:t>,  …                     </a:t>
            </a:r>
          </a:p>
        </p:txBody>
      </p:sp>
      <p:sp>
        <p:nvSpPr>
          <p:cNvPr id="239663" name="Text Box 47"/>
          <p:cNvSpPr txBox="1">
            <a:spLocks noChangeArrowheads="1"/>
          </p:cNvSpPr>
          <p:nvPr/>
        </p:nvSpPr>
        <p:spPr bwMode="auto">
          <a:xfrm>
            <a:off x="914400" y="1981200"/>
            <a:ext cx="98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у = х</a:t>
            </a:r>
            <a:r>
              <a:rPr lang="ru-RU" sz="2400" b="1" baseline="30000"/>
              <a:t>2</a:t>
            </a:r>
            <a:endParaRPr lang="ru-RU" sz="2400" b="1"/>
          </a:p>
        </p:txBody>
      </p:sp>
      <p:graphicFrame>
        <p:nvGraphicFramePr>
          <p:cNvPr id="239690" name="Object 74"/>
          <p:cNvGraphicFramePr>
            <a:graphicFrameLocks noChangeAspect="1"/>
          </p:cNvGraphicFramePr>
          <p:nvPr/>
        </p:nvGraphicFramePr>
        <p:xfrm>
          <a:off x="5257800" y="2133600"/>
          <a:ext cx="2246313" cy="588963"/>
        </p:xfrm>
        <a:graphic>
          <a:graphicData uri="http://schemas.openxmlformats.org/presentationml/2006/ole">
            <p:oleObj spid="_x0000_s239690" name="Формула" r:id="rId4" imgW="774360" imgH="203040" progId="Equation.3">
              <p:embed/>
            </p:oleObj>
          </a:graphicData>
        </a:graphic>
      </p:graphicFrame>
      <p:sp>
        <p:nvSpPr>
          <p:cNvPr id="239691" name="Freeform 75"/>
          <p:cNvSpPr>
            <a:spLocks/>
          </p:cNvSpPr>
          <p:nvPr/>
        </p:nvSpPr>
        <p:spPr bwMode="auto">
          <a:xfrm>
            <a:off x="177800" y="3695700"/>
            <a:ext cx="47752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08" y="0"/>
              </a:cxn>
            </a:cxnLst>
            <a:rect l="0" t="0" r="r" b="b"/>
            <a:pathLst>
              <a:path w="3008" h="1">
                <a:moveTo>
                  <a:pt x="0" y="0"/>
                </a:moveTo>
                <a:lnTo>
                  <a:pt x="3008" y="0"/>
                </a:lnTo>
              </a:path>
            </a:pathLst>
          </a:custGeom>
          <a:noFill/>
          <a:ln w="38100" cmpd="sng">
            <a:solidFill>
              <a:srgbClr val="33CC33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93" name="Oval 77"/>
          <p:cNvSpPr>
            <a:spLocks noChangeArrowheads="1"/>
          </p:cNvSpPr>
          <p:nvPr/>
        </p:nvSpPr>
        <p:spPr bwMode="auto">
          <a:xfrm>
            <a:off x="25908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9692" name="Freeform 76"/>
          <p:cNvSpPr>
            <a:spLocks/>
          </p:cNvSpPr>
          <p:nvPr/>
        </p:nvSpPr>
        <p:spPr bwMode="auto">
          <a:xfrm>
            <a:off x="2641600" y="1358900"/>
            <a:ext cx="1588" cy="2336800"/>
          </a:xfrm>
          <a:custGeom>
            <a:avLst/>
            <a:gdLst/>
            <a:ahLst/>
            <a:cxnLst>
              <a:cxn ang="0">
                <a:pos x="0" y="1472"/>
              </a:cxn>
              <a:cxn ang="0">
                <a:pos x="0" y="0"/>
              </a:cxn>
            </a:cxnLst>
            <a:rect l="0" t="0" r="r" b="b"/>
            <a:pathLst>
              <a:path w="1" h="1472">
                <a:moveTo>
                  <a:pt x="0" y="1472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94" name="Text Box 78"/>
          <p:cNvSpPr txBox="1">
            <a:spLocks noChangeArrowheads="1"/>
          </p:cNvSpPr>
          <p:nvPr/>
        </p:nvSpPr>
        <p:spPr bwMode="auto">
          <a:xfrm>
            <a:off x="5257800" y="2895600"/>
            <a:ext cx="358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Функция у=х</a:t>
            </a:r>
            <a:r>
              <a:rPr lang="ru-RU" sz="2400" b="1" baseline="30000"/>
              <a:t>2</a:t>
            </a:r>
            <a:r>
              <a:rPr lang="en-US" sz="2400" b="1" baseline="30000"/>
              <a:t>n</a:t>
            </a:r>
            <a:r>
              <a:rPr lang="en-US" sz="2400" b="1"/>
              <a:t> </a:t>
            </a:r>
            <a:r>
              <a:rPr lang="ru-RU" sz="2400" b="1"/>
              <a:t>четная, </a:t>
            </a:r>
          </a:p>
          <a:p>
            <a:r>
              <a:rPr lang="ru-RU" sz="2400" b="1"/>
              <a:t>т.к. (</a:t>
            </a:r>
            <a:r>
              <a:rPr lang="ru-RU" sz="2400" b="1">
                <a:solidFill>
                  <a:srgbClr val="FF0000"/>
                </a:solidFill>
              </a:rPr>
              <a:t>–</a:t>
            </a:r>
            <a:r>
              <a:rPr lang="ru-RU" sz="2400" b="1"/>
              <a:t>х)</a:t>
            </a:r>
            <a:r>
              <a:rPr lang="ru-RU" sz="2400" b="1" baseline="30000"/>
              <a:t>2</a:t>
            </a:r>
            <a:r>
              <a:rPr lang="en-US" sz="2400" b="1" baseline="30000"/>
              <a:t>n</a:t>
            </a:r>
            <a:r>
              <a:rPr lang="ru-RU" sz="2400" b="1"/>
              <a:t> = х</a:t>
            </a:r>
            <a:r>
              <a:rPr lang="ru-RU" sz="2400" b="1" baseline="30000"/>
              <a:t>2</a:t>
            </a:r>
            <a:r>
              <a:rPr lang="en-US" sz="2400" b="1" baseline="30000"/>
              <a:t>n</a:t>
            </a:r>
            <a:endParaRPr lang="ru-RU" sz="2400" b="1"/>
          </a:p>
        </p:txBody>
      </p:sp>
      <p:grpSp>
        <p:nvGrpSpPr>
          <p:cNvPr id="239698" name="Group 82"/>
          <p:cNvGrpSpPr>
            <a:grpSpLocks/>
          </p:cNvGrpSpPr>
          <p:nvPr/>
        </p:nvGrpSpPr>
        <p:grpSpPr bwMode="auto">
          <a:xfrm>
            <a:off x="5410200" y="3962400"/>
            <a:ext cx="3581400" cy="1066800"/>
            <a:chOff x="3264" y="2496"/>
            <a:chExt cx="2256" cy="672"/>
          </a:xfrm>
        </p:grpSpPr>
        <p:sp>
          <p:nvSpPr>
            <p:cNvPr id="239695" name="Text Box 79"/>
            <p:cNvSpPr txBox="1">
              <a:spLocks noChangeArrowheads="1"/>
            </p:cNvSpPr>
            <p:nvPr/>
          </p:nvSpPr>
          <p:spPr bwMode="auto">
            <a:xfrm>
              <a:off x="3264" y="2496"/>
              <a:ext cx="2256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/>
                <a:t>Функция убывает на </a:t>
              </a:r>
            </a:p>
            <a:p>
              <a:endParaRPr lang="ru-RU" sz="1200" b="1"/>
            </a:p>
            <a:p>
              <a:r>
                <a:rPr lang="ru-RU" sz="2400" b="1"/>
                <a:t>промежутке </a:t>
              </a:r>
            </a:p>
          </p:txBody>
        </p:sp>
        <p:graphicFrame>
          <p:nvGraphicFramePr>
            <p:cNvPr id="239697" name="Object 81"/>
            <p:cNvGraphicFramePr>
              <a:graphicFrameLocks noChangeAspect="1"/>
            </p:cNvGraphicFramePr>
            <p:nvPr/>
          </p:nvGraphicFramePr>
          <p:xfrm>
            <a:off x="4560" y="2784"/>
            <a:ext cx="864" cy="384"/>
          </p:xfrm>
          <a:graphic>
            <a:graphicData uri="http://schemas.openxmlformats.org/presentationml/2006/ole">
              <p:oleObj spid="_x0000_s239697" name="Формула" r:id="rId5" imgW="457200" imgH="203040" progId="Equation.3">
                <p:embed/>
              </p:oleObj>
            </a:graphicData>
          </a:graphic>
        </p:graphicFrame>
      </p:grpSp>
      <p:grpSp>
        <p:nvGrpSpPr>
          <p:cNvPr id="239703" name="Group 87"/>
          <p:cNvGrpSpPr>
            <a:grpSpLocks/>
          </p:cNvGrpSpPr>
          <p:nvPr/>
        </p:nvGrpSpPr>
        <p:grpSpPr bwMode="auto">
          <a:xfrm rot="17396008" flipH="1">
            <a:off x="550863" y="-322263"/>
            <a:ext cx="723900" cy="1825625"/>
            <a:chOff x="3797" y="754"/>
            <a:chExt cx="852" cy="1931"/>
          </a:xfrm>
        </p:grpSpPr>
        <p:sp>
          <p:nvSpPr>
            <p:cNvPr id="239704" name="Freeform 88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9705" name="Freeform 89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9706" name="Freeform 90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9707" name="Freeform 91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9710" name="AutoShape 9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82000" y="533400"/>
            <a:ext cx="533400" cy="533400"/>
          </a:xfrm>
          <a:prstGeom prst="actionButtonInformation">
            <a:avLst/>
          </a:prstGeom>
          <a:gradFill rotWithShape="1">
            <a:gsLst>
              <a:gs pos="0">
                <a:srgbClr val="3399FF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9711" name="Text Box 95" descr="Крупная сетка"/>
          <p:cNvSpPr txBox="1">
            <a:spLocks noChangeArrowheads="1"/>
          </p:cNvSpPr>
          <p:nvPr/>
        </p:nvSpPr>
        <p:spPr bwMode="auto">
          <a:xfrm>
            <a:off x="76200" y="5181600"/>
            <a:ext cx="5334000" cy="1187450"/>
          </a:xfrm>
          <a:prstGeom prst="rect">
            <a:avLst/>
          </a:prstGeom>
          <a:pattFill prst="lgGrid">
            <a:fgClr>
              <a:srgbClr val="B2B2B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Область определения функции</a:t>
            </a:r>
            <a:r>
              <a:rPr lang="ru-RU" sz="2400" b="1"/>
              <a:t> – </a:t>
            </a:r>
          </a:p>
          <a:p>
            <a:r>
              <a:rPr lang="ru-RU" sz="2400" b="1"/>
              <a:t>значения, которые может принимать переменная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</a:p>
        </p:txBody>
      </p:sp>
      <p:sp>
        <p:nvSpPr>
          <p:cNvPr id="239712" name="Text Box 96" descr="Крупная сетка"/>
          <p:cNvSpPr txBox="1">
            <a:spLocks noChangeArrowheads="1"/>
          </p:cNvSpPr>
          <p:nvPr/>
        </p:nvSpPr>
        <p:spPr bwMode="auto">
          <a:xfrm>
            <a:off x="152400" y="5029200"/>
            <a:ext cx="5181600" cy="1552575"/>
          </a:xfrm>
          <a:prstGeom prst="rect">
            <a:avLst/>
          </a:prstGeom>
          <a:pattFill prst="lgGrid">
            <a:fgClr>
              <a:srgbClr val="B2B2B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Область значений функции</a:t>
            </a:r>
            <a:r>
              <a:rPr lang="ru-RU" sz="2400" b="1"/>
              <a:t> – </a:t>
            </a:r>
          </a:p>
          <a:p>
            <a:r>
              <a:rPr lang="ru-RU" sz="2400" b="1"/>
              <a:t>множество значений, </a:t>
            </a:r>
          </a:p>
          <a:p>
            <a:r>
              <a:rPr lang="ru-RU" sz="2400" b="1"/>
              <a:t>которые может принимать </a:t>
            </a:r>
          </a:p>
          <a:p>
            <a:r>
              <a:rPr lang="ru-RU" sz="2400" b="1"/>
              <a:t>переменная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</a:t>
            </a:r>
          </a:p>
        </p:txBody>
      </p:sp>
      <p:sp>
        <p:nvSpPr>
          <p:cNvPr id="239713" name="Text Box 97" descr="Крупная сетка"/>
          <p:cNvSpPr txBox="1">
            <a:spLocks noChangeArrowheads="1"/>
          </p:cNvSpPr>
          <p:nvPr/>
        </p:nvSpPr>
        <p:spPr bwMode="auto">
          <a:xfrm>
            <a:off x="0" y="4800600"/>
            <a:ext cx="5257800" cy="1917700"/>
          </a:xfrm>
          <a:prstGeom prst="rect">
            <a:avLst/>
          </a:prstGeom>
          <a:pattFill prst="lgGrid">
            <a:fgClr>
              <a:srgbClr val="B2B2B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График четной функции</a:t>
            </a:r>
            <a:r>
              <a:rPr lang="ru-RU" sz="2400" b="1"/>
              <a:t> </a:t>
            </a:r>
            <a:r>
              <a:rPr lang="ru-RU" sz="2400"/>
              <a:t>симметричен относительно оси Оу.</a:t>
            </a:r>
          </a:p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График нечетой функции</a:t>
            </a:r>
            <a:r>
              <a:rPr lang="ru-RU" sz="2400" b="1"/>
              <a:t> </a:t>
            </a:r>
            <a:r>
              <a:rPr lang="ru-RU" sz="2400"/>
              <a:t>симметричен относительно начала координат – точки О.</a:t>
            </a:r>
          </a:p>
        </p:txBody>
      </p:sp>
      <p:grpSp>
        <p:nvGrpSpPr>
          <p:cNvPr id="239702" name="Group 86"/>
          <p:cNvGrpSpPr>
            <a:grpSpLocks/>
          </p:cNvGrpSpPr>
          <p:nvPr/>
        </p:nvGrpSpPr>
        <p:grpSpPr bwMode="auto">
          <a:xfrm>
            <a:off x="5353050" y="5486400"/>
            <a:ext cx="3790950" cy="1066800"/>
            <a:chOff x="3264" y="3264"/>
            <a:chExt cx="2388" cy="672"/>
          </a:xfrm>
        </p:grpSpPr>
        <p:sp>
          <p:nvSpPr>
            <p:cNvPr id="239700" name="Text Box 84"/>
            <p:cNvSpPr txBox="1">
              <a:spLocks noChangeArrowheads="1"/>
            </p:cNvSpPr>
            <p:nvPr/>
          </p:nvSpPr>
          <p:spPr bwMode="auto">
            <a:xfrm>
              <a:off x="3264" y="3264"/>
              <a:ext cx="2256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/>
                <a:t>   Функция возрастает </a:t>
              </a:r>
            </a:p>
            <a:p>
              <a:endParaRPr lang="ru-RU" sz="1200" b="1"/>
            </a:p>
            <a:p>
              <a:r>
                <a:rPr lang="ru-RU" sz="2400" b="1"/>
                <a:t> на промежутке </a:t>
              </a:r>
            </a:p>
          </p:txBody>
        </p:sp>
        <p:graphicFrame>
          <p:nvGraphicFramePr>
            <p:cNvPr id="239701" name="Object 85"/>
            <p:cNvGraphicFramePr>
              <a:graphicFrameLocks noChangeAspect="1"/>
            </p:cNvGraphicFramePr>
            <p:nvPr/>
          </p:nvGraphicFramePr>
          <p:xfrm>
            <a:off x="4812" y="3552"/>
            <a:ext cx="840" cy="384"/>
          </p:xfrm>
          <a:graphic>
            <a:graphicData uri="http://schemas.openxmlformats.org/presentationml/2006/ole">
              <p:oleObj spid="_x0000_s239701" name="Формула" r:id="rId6" imgW="444240" imgH="20304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23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9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39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500" fill="hold"/>
                                        <p:tgtEl>
                                          <p:spTgt spid="23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3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39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C 0.00573 0.05972 0.01164 0.11967 0.01945 0.16667 C 0.02726 0.21366 0.03837 0.25301 0.04723 0.28148 C 0.05608 0.30995 0.06615 0.32477 0.07223 0.33704 C 0.0783 0.3493 0.0783 0.35069 0.08334 0.35555 C 0.08837 0.36042 0.09549 0.36342 0.10278 0.36667 " pathEditMode="relative" rAng="0" ptsTypes="aaaaaA">
                                      <p:cBhvr>
                                        <p:cTn id="48" dur="2000" fill="hold"/>
                                        <p:tgtEl>
                                          <p:spTgt spid="2397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3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77 0.36667 C 0.10989 0.36481 0.11718 0.36296 0.12447 0.35185 C 0.13177 0.34097 0.13975 0.32176 0.14635 0.30023 C 0.15277 0.27917 0.15798 0.25208 0.16319 0.22338 C 0.16857 0.19491 0.17343 0.15926 0.17777 0.12801 C 0.18211 0.09699 0.18663 0.06134 0.18993 0.03634 C 0.19305 0.01134 0.19496 -0.00556 0.19722 -0.02222 " pathEditMode="relative" rAng="0" ptsTypes="aaaaaaA">
                                      <p:cBhvr>
                                        <p:cTn id="57" dur="2000" fill="hold"/>
                                        <p:tgtEl>
                                          <p:spTgt spid="2397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3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39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397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239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39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39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710"/>
                  </p:tgtEl>
                </p:cond>
              </p:nextCondLst>
            </p:seq>
          </p:childTnLst>
        </p:cTn>
      </p:par>
    </p:tnLst>
    <p:bldLst>
      <p:bldP spid="239684" grpId="0" animBg="1"/>
      <p:bldP spid="239691" grpId="0" animBg="1"/>
      <p:bldP spid="239691" grpId="1" animBg="1"/>
      <p:bldP spid="239692" grpId="0" animBg="1"/>
      <p:bldP spid="239692" grpId="1" animBg="1"/>
      <p:bldP spid="239692" grpId="2" animBg="1"/>
      <p:bldP spid="239694" grpId="0"/>
      <p:bldP spid="239711" grpId="0" animBg="1"/>
      <p:bldP spid="239711" grpId="1" animBg="1"/>
      <p:bldP spid="239712" grpId="0" animBg="1"/>
      <p:bldP spid="239712" grpId="1" animBg="1"/>
      <p:bldP spid="239713" grpId="0" animBg="1"/>
      <p:bldP spid="2397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Text Box 2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40643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44" name="Line 4"/>
          <p:cNvSpPr>
            <a:spLocks noChangeShapeType="1"/>
          </p:cNvSpPr>
          <p:nvPr/>
        </p:nvSpPr>
        <p:spPr bwMode="auto">
          <a:xfrm flipV="1">
            <a:off x="4572000" y="368300"/>
            <a:ext cx="0" cy="5895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40646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47" name="Line 7"/>
          <p:cNvSpPr>
            <a:spLocks noChangeShapeType="1"/>
          </p:cNvSpPr>
          <p:nvPr/>
        </p:nvSpPr>
        <p:spPr bwMode="auto">
          <a:xfrm>
            <a:off x="4945063" y="327977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48" name="Line 8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49" name="Line 9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50" name="Line 10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51" name="Line 11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52" name="Line 12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53" name="Line 13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54" name="Line 14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55" name="Line 15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56" name="Line 16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57" name="Line 17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58" name="Line 18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59" name="Line 19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60" name="Line 20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61" name="Line 21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62" name="Line 22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63" name="Line 23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64" name="Line 24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65" name="Line 25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66" name="Line 26"/>
          <p:cNvSpPr>
            <a:spLocks noChangeShapeType="1"/>
          </p:cNvSpPr>
          <p:nvPr/>
        </p:nvSpPr>
        <p:spPr bwMode="auto">
          <a:xfrm flipH="1">
            <a:off x="4906963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67" name="Line 27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68" name="Line 28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69" name="Line 29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70" name="Line 30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71" name="Line 31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72" name="Line 32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73" name="Line 33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74" name="Line 34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75" name="Line 35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76" name="Line 36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77" name="Line 37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78" name="Line 38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79" name="Line 39"/>
          <p:cNvSpPr>
            <a:spLocks noChangeShapeType="1"/>
          </p:cNvSpPr>
          <p:nvPr/>
        </p:nvSpPr>
        <p:spPr bwMode="auto">
          <a:xfrm>
            <a:off x="3840163" y="0"/>
            <a:ext cx="0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80" name="Line 40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81" name="Line 41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82" name="Line 42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83" name="Line 43"/>
          <p:cNvSpPr>
            <a:spLocks noChangeShapeType="1"/>
          </p:cNvSpPr>
          <p:nvPr/>
        </p:nvSpPr>
        <p:spPr bwMode="auto">
          <a:xfrm>
            <a:off x="2392363" y="0"/>
            <a:ext cx="0" cy="66754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84" name="Line 44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85" name="Line 45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86" name="Line 46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87" name="Line 47"/>
          <p:cNvSpPr>
            <a:spLocks noChangeShapeType="1"/>
          </p:cNvSpPr>
          <p:nvPr/>
        </p:nvSpPr>
        <p:spPr bwMode="auto">
          <a:xfrm>
            <a:off x="944563" y="0"/>
            <a:ext cx="15875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88" name="Line 48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89" name="Line 49"/>
          <p:cNvSpPr>
            <a:spLocks noChangeShapeType="1"/>
          </p:cNvSpPr>
          <p:nvPr/>
        </p:nvSpPr>
        <p:spPr bwMode="auto">
          <a:xfrm>
            <a:off x="242888" y="0"/>
            <a:ext cx="1587" cy="66595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90" name="Text Box 50"/>
          <p:cNvSpPr txBox="1">
            <a:spLocks noChangeArrowheads="1"/>
          </p:cNvSpPr>
          <p:nvPr/>
        </p:nvSpPr>
        <p:spPr bwMode="auto">
          <a:xfrm>
            <a:off x="2830513" y="3259138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imes New Roman" pitchFamily="18" charset="0"/>
              </a:rPr>
              <a:t>   -</a:t>
            </a:r>
            <a:r>
              <a:rPr lang="ru-RU" sz="4800" b="1">
                <a:latin typeface="Times New Roman" pitchFamily="18" charset="0"/>
              </a:rPr>
              <a:t>1  0    1  2</a:t>
            </a:r>
          </a:p>
        </p:txBody>
      </p:sp>
      <p:sp>
        <p:nvSpPr>
          <p:cNvPr id="240691" name="Freeform 51"/>
          <p:cNvSpPr>
            <a:spLocks/>
          </p:cNvSpPr>
          <p:nvPr/>
        </p:nvSpPr>
        <p:spPr bwMode="auto">
          <a:xfrm>
            <a:off x="2998788" y="15875"/>
            <a:ext cx="3127375" cy="3421063"/>
          </a:xfrm>
          <a:custGeom>
            <a:avLst/>
            <a:gdLst/>
            <a:ahLst/>
            <a:cxnLst>
              <a:cxn ang="0">
                <a:pos x="2" y="115"/>
              </a:cxn>
              <a:cxn ang="0">
                <a:pos x="89" y="336"/>
              </a:cxn>
              <a:cxn ang="0">
                <a:pos x="287" y="1014"/>
              </a:cxn>
              <a:cxn ang="0">
                <a:pos x="559" y="1710"/>
              </a:cxn>
              <a:cxn ang="0">
                <a:pos x="981" y="2150"/>
              </a:cxn>
              <a:cxn ang="0">
                <a:pos x="1446" y="1680"/>
              </a:cxn>
              <a:cxn ang="0">
                <a:pos x="1970" y="0"/>
              </a:cxn>
            </a:cxnLst>
            <a:rect l="0" t="0" r="r" b="b"/>
            <a:pathLst>
              <a:path w="1970" h="2155">
                <a:moveTo>
                  <a:pt x="2" y="115"/>
                </a:moveTo>
                <a:cubicBezTo>
                  <a:pt x="0" y="96"/>
                  <a:pt x="42" y="186"/>
                  <a:pt x="89" y="336"/>
                </a:cubicBezTo>
                <a:cubicBezTo>
                  <a:pt x="136" y="486"/>
                  <a:pt x="209" y="785"/>
                  <a:pt x="287" y="1014"/>
                </a:cubicBezTo>
                <a:cubicBezTo>
                  <a:pt x="365" y="1243"/>
                  <a:pt x="443" y="1521"/>
                  <a:pt x="559" y="1710"/>
                </a:cubicBezTo>
                <a:cubicBezTo>
                  <a:pt x="675" y="1899"/>
                  <a:pt x="833" y="2155"/>
                  <a:pt x="981" y="2150"/>
                </a:cubicBezTo>
                <a:cubicBezTo>
                  <a:pt x="1129" y="2145"/>
                  <a:pt x="1281" y="2038"/>
                  <a:pt x="1446" y="1680"/>
                </a:cubicBezTo>
                <a:cubicBezTo>
                  <a:pt x="1611" y="1322"/>
                  <a:pt x="1861" y="350"/>
                  <a:pt x="1970" y="0"/>
                </a:cubicBezTo>
              </a:path>
            </a:pathLst>
          </a:custGeom>
          <a:noFill/>
          <a:ln w="2857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96" name="Freeform 56"/>
          <p:cNvSpPr>
            <a:spLocks/>
          </p:cNvSpPr>
          <p:nvPr/>
        </p:nvSpPr>
        <p:spPr bwMode="auto">
          <a:xfrm>
            <a:off x="3308350" y="-276225"/>
            <a:ext cx="2457450" cy="3697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6" y="204"/>
              </a:cxn>
              <a:cxn ang="0">
                <a:pos x="60" y="398"/>
              </a:cxn>
              <a:cxn ang="0">
                <a:pos x="188" y="1198"/>
              </a:cxn>
              <a:cxn ang="0">
                <a:pos x="348" y="1838"/>
              </a:cxn>
              <a:cxn ang="0">
                <a:pos x="492" y="2206"/>
              </a:cxn>
              <a:cxn ang="0">
                <a:pos x="783" y="2324"/>
              </a:cxn>
              <a:cxn ang="0">
                <a:pos x="1068" y="2238"/>
              </a:cxn>
              <a:cxn ang="0">
                <a:pos x="1248" y="1854"/>
              </a:cxn>
              <a:cxn ang="0">
                <a:pos x="1388" y="1198"/>
              </a:cxn>
              <a:cxn ang="0">
                <a:pos x="1548" y="14"/>
              </a:cxn>
            </a:cxnLst>
            <a:rect l="0" t="0" r="r" b="b"/>
            <a:pathLst>
              <a:path w="1548" h="2329">
                <a:moveTo>
                  <a:pt x="0" y="0"/>
                </a:moveTo>
                <a:cubicBezTo>
                  <a:pt x="8" y="33"/>
                  <a:pt x="36" y="138"/>
                  <a:pt x="46" y="204"/>
                </a:cubicBezTo>
                <a:cubicBezTo>
                  <a:pt x="56" y="270"/>
                  <a:pt x="36" y="232"/>
                  <a:pt x="60" y="398"/>
                </a:cubicBezTo>
                <a:cubicBezTo>
                  <a:pt x="84" y="564"/>
                  <a:pt x="140" y="958"/>
                  <a:pt x="188" y="1198"/>
                </a:cubicBezTo>
                <a:cubicBezTo>
                  <a:pt x="236" y="1438"/>
                  <a:pt x="297" y="1670"/>
                  <a:pt x="348" y="1838"/>
                </a:cubicBezTo>
                <a:cubicBezTo>
                  <a:pt x="399" y="2006"/>
                  <a:pt x="420" y="2125"/>
                  <a:pt x="492" y="2206"/>
                </a:cubicBezTo>
                <a:cubicBezTo>
                  <a:pt x="564" y="2287"/>
                  <a:pt x="687" y="2319"/>
                  <a:pt x="783" y="2324"/>
                </a:cubicBezTo>
                <a:cubicBezTo>
                  <a:pt x="879" y="2329"/>
                  <a:pt x="990" y="2316"/>
                  <a:pt x="1068" y="2238"/>
                </a:cubicBezTo>
                <a:cubicBezTo>
                  <a:pt x="1146" y="2160"/>
                  <a:pt x="1195" y="2027"/>
                  <a:pt x="1248" y="1854"/>
                </a:cubicBezTo>
                <a:cubicBezTo>
                  <a:pt x="1301" y="1681"/>
                  <a:pt x="1338" y="1505"/>
                  <a:pt x="1388" y="1198"/>
                </a:cubicBezTo>
                <a:cubicBezTo>
                  <a:pt x="1438" y="891"/>
                  <a:pt x="1515" y="261"/>
                  <a:pt x="1548" y="14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99" name="Text Box 59"/>
          <p:cNvSpPr txBox="1">
            <a:spLocks noChangeArrowheads="1"/>
          </p:cNvSpPr>
          <p:nvPr/>
        </p:nvSpPr>
        <p:spPr bwMode="auto">
          <a:xfrm>
            <a:off x="6019800" y="228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3399FF"/>
                </a:solidFill>
              </a:rPr>
              <a:t>у = х</a:t>
            </a:r>
            <a:r>
              <a:rPr lang="ru-RU" sz="2400" b="1" baseline="30000">
                <a:solidFill>
                  <a:srgbClr val="3399FF"/>
                </a:solidFill>
              </a:rPr>
              <a:t>2</a:t>
            </a:r>
            <a:r>
              <a:rPr lang="ru-RU" sz="2400" b="1"/>
              <a:t> </a:t>
            </a:r>
          </a:p>
        </p:txBody>
      </p:sp>
      <p:sp>
        <p:nvSpPr>
          <p:cNvPr id="240701" name="Freeform 61"/>
          <p:cNvSpPr>
            <a:spLocks/>
          </p:cNvSpPr>
          <p:nvPr/>
        </p:nvSpPr>
        <p:spPr bwMode="auto">
          <a:xfrm>
            <a:off x="3556000" y="-76200"/>
            <a:ext cx="1930400" cy="353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" y="928"/>
              </a:cxn>
              <a:cxn ang="0">
                <a:pos x="208" y="1728"/>
              </a:cxn>
              <a:cxn ang="0">
                <a:pos x="320" y="2144"/>
              </a:cxn>
              <a:cxn ang="0">
                <a:pos x="640" y="2208"/>
              </a:cxn>
              <a:cxn ang="0">
                <a:pos x="960" y="2144"/>
              </a:cxn>
              <a:cxn ang="0">
                <a:pos x="1072" y="1728"/>
              </a:cxn>
              <a:cxn ang="0">
                <a:pos x="1152" y="912"/>
              </a:cxn>
              <a:cxn ang="0">
                <a:pos x="1216" y="0"/>
              </a:cxn>
            </a:cxnLst>
            <a:rect l="0" t="0" r="r" b="b"/>
            <a:pathLst>
              <a:path w="1216" h="2224">
                <a:moveTo>
                  <a:pt x="0" y="0"/>
                </a:moveTo>
                <a:cubicBezTo>
                  <a:pt x="19" y="155"/>
                  <a:pt x="77" y="640"/>
                  <a:pt x="112" y="928"/>
                </a:cubicBezTo>
                <a:cubicBezTo>
                  <a:pt x="147" y="1216"/>
                  <a:pt x="173" y="1525"/>
                  <a:pt x="208" y="1728"/>
                </a:cubicBezTo>
                <a:cubicBezTo>
                  <a:pt x="243" y="1931"/>
                  <a:pt x="248" y="2064"/>
                  <a:pt x="320" y="2144"/>
                </a:cubicBezTo>
                <a:cubicBezTo>
                  <a:pt x="392" y="2224"/>
                  <a:pt x="533" y="2208"/>
                  <a:pt x="640" y="2208"/>
                </a:cubicBezTo>
                <a:cubicBezTo>
                  <a:pt x="747" y="2208"/>
                  <a:pt x="888" y="2224"/>
                  <a:pt x="960" y="2144"/>
                </a:cubicBezTo>
                <a:cubicBezTo>
                  <a:pt x="1032" y="2064"/>
                  <a:pt x="1040" y="1933"/>
                  <a:pt x="1072" y="1728"/>
                </a:cubicBezTo>
                <a:cubicBezTo>
                  <a:pt x="1104" y="1523"/>
                  <a:pt x="1128" y="1200"/>
                  <a:pt x="1152" y="912"/>
                </a:cubicBezTo>
                <a:cubicBezTo>
                  <a:pt x="1176" y="624"/>
                  <a:pt x="1203" y="190"/>
                  <a:pt x="1216" y="0"/>
                </a:cubicBezTo>
              </a:path>
            </a:pathLst>
          </a:custGeom>
          <a:noFill/>
          <a:ln w="28575" cmpd="sng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693" name="Oval 53"/>
          <p:cNvSpPr>
            <a:spLocks noChangeArrowheads="1"/>
          </p:cNvSpPr>
          <p:nvPr/>
        </p:nvSpPr>
        <p:spPr bwMode="auto">
          <a:xfrm>
            <a:off x="3781425" y="2609850"/>
            <a:ext cx="163513" cy="1635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0694" name="Oval 54"/>
          <p:cNvSpPr>
            <a:spLocks noChangeArrowheads="1"/>
          </p:cNvSpPr>
          <p:nvPr/>
        </p:nvSpPr>
        <p:spPr bwMode="auto">
          <a:xfrm>
            <a:off x="5189538" y="2620963"/>
            <a:ext cx="163512" cy="1635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0695" name="Oval 55"/>
          <p:cNvSpPr>
            <a:spLocks noChangeArrowheads="1"/>
          </p:cNvSpPr>
          <p:nvPr/>
        </p:nvSpPr>
        <p:spPr bwMode="auto">
          <a:xfrm>
            <a:off x="4489450" y="3340100"/>
            <a:ext cx="163513" cy="1635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0702" name="Text Box 62"/>
          <p:cNvSpPr txBox="1">
            <a:spLocks noChangeArrowheads="1"/>
          </p:cNvSpPr>
          <p:nvPr/>
        </p:nvSpPr>
        <p:spPr bwMode="auto">
          <a:xfrm>
            <a:off x="5334000" y="1219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8000"/>
                </a:solidFill>
              </a:rPr>
              <a:t>у = х</a:t>
            </a:r>
            <a:r>
              <a:rPr lang="ru-RU" sz="2400" b="1" baseline="30000">
                <a:solidFill>
                  <a:srgbClr val="008000"/>
                </a:solidFill>
              </a:rPr>
              <a:t>6</a:t>
            </a:r>
            <a:endParaRPr lang="ru-RU" sz="2400" b="1">
              <a:solidFill>
                <a:srgbClr val="008000"/>
              </a:solidFill>
            </a:endParaRPr>
          </a:p>
        </p:txBody>
      </p:sp>
      <p:sp>
        <p:nvSpPr>
          <p:cNvPr id="240700" name="Text Box 60"/>
          <p:cNvSpPr txBox="1">
            <a:spLocks noChangeArrowheads="1"/>
          </p:cNvSpPr>
          <p:nvPr/>
        </p:nvSpPr>
        <p:spPr bwMode="auto">
          <a:xfrm>
            <a:off x="5562600" y="685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х</a:t>
            </a:r>
            <a:r>
              <a:rPr lang="ru-RU" sz="2400" b="1" baseline="30000">
                <a:solidFill>
                  <a:srgbClr val="FF0000"/>
                </a:solidFill>
              </a:rPr>
              <a:t>4</a:t>
            </a:r>
            <a:endParaRPr lang="ru-RU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06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06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06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24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1000"/>
                                        <p:tgtEl>
                                          <p:spTgt spid="240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40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1000"/>
                                        <p:tgtEl>
                                          <p:spTgt spid="240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4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91" grpId="0" animBg="1"/>
      <p:bldP spid="240696" grpId="0" animBg="1"/>
      <p:bldP spid="240701" grpId="0" animBg="1"/>
      <p:bldP spid="240693" grpId="0" animBg="1"/>
      <p:bldP spid="240694" grpId="0" animBg="1"/>
      <p:bldP spid="240695" grpId="0" animBg="1"/>
      <p:bldP spid="240702" grpId="0"/>
      <p:bldP spid="2407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738" name="Group 74"/>
          <p:cNvGrpSpPr>
            <a:grpSpLocks/>
          </p:cNvGrpSpPr>
          <p:nvPr/>
        </p:nvGrpSpPr>
        <p:grpSpPr bwMode="auto">
          <a:xfrm>
            <a:off x="1981200" y="1143000"/>
            <a:ext cx="1295400" cy="5105400"/>
            <a:chOff x="1248" y="720"/>
            <a:chExt cx="816" cy="3216"/>
          </a:xfrm>
        </p:grpSpPr>
        <p:sp>
          <p:nvSpPr>
            <p:cNvPr id="241736" name="Freeform 72"/>
            <p:cNvSpPr>
              <a:spLocks/>
            </p:cNvSpPr>
            <p:nvPr/>
          </p:nvSpPr>
          <p:spPr bwMode="auto">
            <a:xfrm>
              <a:off x="1680" y="720"/>
              <a:ext cx="384" cy="1584"/>
            </a:xfrm>
            <a:custGeom>
              <a:avLst/>
              <a:gdLst/>
              <a:ahLst/>
              <a:cxnLst>
                <a:cxn ang="0">
                  <a:pos x="0" y="1584"/>
                </a:cxn>
                <a:cxn ang="0">
                  <a:pos x="96" y="1536"/>
                </a:cxn>
                <a:cxn ang="0">
                  <a:pos x="144" y="1488"/>
                </a:cxn>
                <a:cxn ang="0">
                  <a:pos x="192" y="1392"/>
                </a:cxn>
                <a:cxn ang="0">
                  <a:pos x="240" y="1248"/>
                </a:cxn>
                <a:cxn ang="0">
                  <a:pos x="304" y="824"/>
                </a:cxn>
                <a:cxn ang="0">
                  <a:pos x="352" y="376"/>
                </a:cxn>
                <a:cxn ang="0">
                  <a:pos x="384" y="0"/>
                </a:cxn>
              </a:cxnLst>
              <a:rect l="0" t="0" r="r" b="b"/>
              <a:pathLst>
                <a:path w="384" h="1584">
                  <a:moveTo>
                    <a:pt x="0" y="1584"/>
                  </a:moveTo>
                  <a:cubicBezTo>
                    <a:pt x="36" y="1568"/>
                    <a:pt x="72" y="1552"/>
                    <a:pt x="96" y="1536"/>
                  </a:cubicBezTo>
                  <a:cubicBezTo>
                    <a:pt x="120" y="1520"/>
                    <a:pt x="128" y="1512"/>
                    <a:pt x="144" y="1488"/>
                  </a:cubicBezTo>
                  <a:cubicBezTo>
                    <a:pt x="160" y="1464"/>
                    <a:pt x="176" y="1432"/>
                    <a:pt x="192" y="1392"/>
                  </a:cubicBezTo>
                  <a:cubicBezTo>
                    <a:pt x="208" y="1352"/>
                    <a:pt x="221" y="1343"/>
                    <a:pt x="240" y="1248"/>
                  </a:cubicBezTo>
                  <a:cubicBezTo>
                    <a:pt x="259" y="1153"/>
                    <a:pt x="285" y="969"/>
                    <a:pt x="304" y="824"/>
                  </a:cubicBezTo>
                  <a:cubicBezTo>
                    <a:pt x="323" y="679"/>
                    <a:pt x="339" y="513"/>
                    <a:pt x="352" y="376"/>
                  </a:cubicBezTo>
                  <a:cubicBezTo>
                    <a:pt x="365" y="239"/>
                    <a:pt x="377" y="78"/>
                    <a:pt x="384" y="0"/>
                  </a:cubicBezTo>
                </a:path>
              </a:pathLst>
            </a:custGeom>
            <a:noFill/>
            <a:ln w="28575" cmpd="sng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1737" name="Freeform 73"/>
            <p:cNvSpPr>
              <a:spLocks/>
            </p:cNvSpPr>
            <p:nvPr/>
          </p:nvSpPr>
          <p:spPr bwMode="auto">
            <a:xfrm flipH="1" flipV="1">
              <a:off x="1248" y="2352"/>
              <a:ext cx="384" cy="1584"/>
            </a:xfrm>
            <a:custGeom>
              <a:avLst/>
              <a:gdLst/>
              <a:ahLst/>
              <a:cxnLst>
                <a:cxn ang="0">
                  <a:pos x="0" y="1584"/>
                </a:cxn>
                <a:cxn ang="0">
                  <a:pos x="96" y="1536"/>
                </a:cxn>
                <a:cxn ang="0">
                  <a:pos x="144" y="1488"/>
                </a:cxn>
                <a:cxn ang="0">
                  <a:pos x="192" y="1392"/>
                </a:cxn>
                <a:cxn ang="0">
                  <a:pos x="240" y="1248"/>
                </a:cxn>
                <a:cxn ang="0">
                  <a:pos x="304" y="824"/>
                </a:cxn>
                <a:cxn ang="0">
                  <a:pos x="352" y="376"/>
                </a:cxn>
                <a:cxn ang="0">
                  <a:pos x="384" y="0"/>
                </a:cxn>
              </a:cxnLst>
              <a:rect l="0" t="0" r="r" b="b"/>
              <a:pathLst>
                <a:path w="384" h="1584">
                  <a:moveTo>
                    <a:pt x="0" y="1584"/>
                  </a:moveTo>
                  <a:cubicBezTo>
                    <a:pt x="36" y="1568"/>
                    <a:pt x="72" y="1552"/>
                    <a:pt x="96" y="1536"/>
                  </a:cubicBezTo>
                  <a:cubicBezTo>
                    <a:pt x="120" y="1520"/>
                    <a:pt x="128" y="1512"/>
                    <a:pt x="144" y="1488"/>
                  </a:cubicBezTo>
                  <a:cubicBezTo>
                    <a:pt x="160" y="1464"/>
                    <a:pt x="176" y="1432"/>
                    <a:pt x="192" y="1392"/>
                  </a:cubicBezTo>
                  <a:cubicBezTo>
                    <a:pt x="208" y="1352"/>
                    <a:pt x="221" y="1343"/>
                    <a:pt x="240" y="1248"/>
                  </a:cubicBezTo>
                  <a:cubicBezTo>
                    <a:pt x="259" y="1153"/>
                    <a:pt x="285" y="969"/>
                    <a:pt x="304" y="824"/>
                  </a:cubicBezTo>
                  <a:cubicBezTo>
                    <a:pt x="323" y="679"/>
                    <a:pt x="339" y="513"/>
                    <a:pt x="352" y="376"/>
                  </a:cubicBezTo>
                  <a:cubicBezTo>
                    <a:pt x="365" y="239"/>
                    <a:pt x="377" y="78"/>
                    <a:pt x="384" y="0"/>
                  </a:cubicBezTo>
                </a:path>
              </a:pathLst>
            </a:custGeom>
            <a:noFill/>
            <a:ln w="28575" cmpd="sng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1666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Показатель р =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2n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-1   – нечетное натуральное число</a:t>
            </a:r>
          </a:p>
        </p:txBody>
      </p:sp>
      <p:sp>
        <p:nvSpPr>
          <p:cNvPr id="241667" name="Freeform 3"/>
          <p:cNvSpPr>
            <a:spLocks/>
          </p:cNvSpPr>
          <p:nvPr/>
        </p:nvSpPr>
        <p:spPr bwMode="auto">
          <a:xfrm>
            <a:off x="171450" y="1155700"/>
            <a:ext cx="3175" cy="5035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3172"/>
              </a:cxn>
            </a:cxnLst>
            <a:rect l="0" t="0" r="r" b="b"/>
            <a:pathLst>
              <a:path w="2" h="3172">
                <a:moveTo>
                  <a:pt x="0" y="0"/>
                </a:moveTo>
                <a:lnTo>
                  <a:pt x="2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68" name="Freeform 4"/>
          <p:cNvSpPr>
            <a:spLocks/>
          </p:cNvSpPr>
          <p:nvPr/>
        </p:nvSpPr>
        <p:spPr bwMode="auto">
          <a:xfrm>
            <a:off x="247650" y="3114675"/>
            <a:ext cx="4857750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60" y="2"/>
              </a:cxn>
            </a:cxnLst>
            <a:rect l="0" t="0" r="r" b="b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69" name="Freeform 5"/>
          <p:cNvSpPr>
            <a:spLocks/>
          </p:cNvSpPr>
          <p:nvPr/>
        </p:nvSpPr>
        <p:spPr bwMode="auto">
          <a:xfrm>
            <a:off x="190500" y="6094413"/>
            <a:ext cx="49022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88" y="0"/>
              </a:cxn>
            </a:cxnLst>
            <a:rect l="0" t="0" r="r" b="b"/>
            <a:pathLst>
              <a:path w="3088" h="1">
                <a:moveTo>
                  <a:pt x="0" y="0"/>
                </a:moveTo>
                <a:lnTo>
                  <a:pt x="3088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70" name="Freeform 6"/>
          <p:cNvSpPr>
            <a:spLocks/>
          </p:cNvSpPr>
          <p:nvPr/>
        </p:nvSpPr>
        <p:spPr bwMode="auto">
          <a:xfrm>
            <a:off x="174625" y="5788025"/>
            <a:ext cx="491172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3094" y="0"/>
              </a:cxn>
            </a:cxnLst>
            <a:rect l="0" t="0" r="r" b="b"/>
            <a:pathLst>
              <a:path w="3094" h="2">
                <a:moveTo>
                  <a:pt x="0" y="2"/>
                </a:moveTo>
                <a:lnTo>
                  <a:pt x="3094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71" name="Line 7"/>
          <p:cNvSpPr>
            <a:spLocks noChangeShapeType="1"/>
          </p:cNvSpPr>
          <p:nvPr/>
        </p:nvSpPr>
        <p:spPr bwMode="auto">
          <a:xfrm>
            <a:off x="174625" y="5486400"/>
            <a:ext cx="49688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72" name="Freeform 8"/>
          <p:cNvSpPr>
            <a:spLocks/>
          </p:cNvSpPr>
          <p:nvPr/>
        </p:nvSpPr>
        <p:spPr bwMode="auto">
          <a:xfrm>
            <a:off x="177800" y="5180013"/>
            <a:ext cx="49149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6" y="0"/>
              </a:cxn>
            </a:cxnLst>
            <a:rect l="0" t="0" r="r" b="b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73" name="Freeform 9"/>
          <p:cNvSpPr>
            <a:spLocks/>
          </p:cNvSpPr>
          <p:nvPr/>
        </p:nvSpPr>
        <p:spPr bwMode="auto">
          <a:xfrm>
            <a:off x="171450" y="4875213"/>
            <a:ext cx="49085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2" y="0"/>
              </a:cxn>
            </a:cxnLst>
            <a:rect l="0" t="0" r="r" b="b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74" name="Freeform 10"/>
          <p:cNvSpPr>
            <a:spLocks/>
          </p:cNvSpPr>
          <p:nvPr/>
        </p:nvSpPr>
        <p:spPr bwMode="auto">
          <a:xfrm>
            <a:off x="165100" y="4565650"/>
            <a:ext cx="492125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00" y="0"/>
              </a:cxn>
            </a:cxnLst>
            <a:rect l="0" t="0" r="r" b="b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75" name="Freeform 11"/>
          <p:cNvSpPr>
            <a:spLocks/>
          </p:cNvSpPr>
          <p:nvPr/>
        </p:nvSpPr>
        <p:spPr bwMode="auto">
          <a:xfrm>
            <a:off x="165100" y="4267200"/>
            <a:ext cx="493395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108" y="0"/>
              </a:cxn>
            </a:cxnLst>
            <a:rect l="0" t="0" r="r" b="b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76" name="Freeform 12"/>
          <p:cNvSpPr>
            <a:spLocks/>
          </p:cNvSpPr>
          <p:nvPr/>
        </p:nvSpPr>
        <p:spPr bwMode="auto">
          <a:xfrm>
            <a:off x="177800" y="4000500"/>
            <a:ext cx="49784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36" y="0"/>
              </a:cxn>
            </a:cxnLst>
            <a:rect l="0" t="0" r="r" b="b"/>
            <a:pathLst>
              <a:path w="3136" h="1">
                <a:moveTo>
                  <a:pt x="0" y="0"/>
                </a:moveTo>
                <a:lnTo>
                  <a:pt x="3136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77" name="Freeform 13"/>
          <p:cNvSpPr>
            <a:spLocks/>
          </p:cNvSpPr>
          <p:nvPr/>
        </p:nvSpPr>
        <p:spPr bwMode="auto">
          <a:xfrm>
            <a:off x="247650" y="3397250"/>
            <a:ext cx="484505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052" y="0"/>
              </a:cxn>
            </a:cxnLst>
            <a:rect l="0" t="0" r="r" b="b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78" name="Freeform 14"/>
          <p:cNvSpPr>
            <a:spLocks/>
          </p:cNvSpPr>
          <p:nvPr/>
        </p:nvSpPr>
        <p:spPr bwMode="auto">
          <a:xfrm>
            <a:off x="177800" y="2838450"/>
            <a:ext cx="49212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0" y="0"/>
              </a:cxn>
            </a:cxnLst>
            <a:rect l="0" t="0" r="r" b="b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79" name="Freeform 15"/>
          <p:cNvSpPr>
            <a:spLocks/>
          </p:cNvSpPr>
          <p:nvPr/>
        </p:nvSpPr>
        <p:spPr bwMode="auto">
          <a:xfrm>
            <a:off x="158750" y="2559050"/>
            <a:ext cx="494030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80" name="Freeform 16"/>
          <p:cNvSpPr>
            <a:spLocks/>
          </p:cNvSpPr>
          <p:nvPr/>
        </p:nvSpPr>
        <p:spPr bwMode="auto">
          <a:xfrm>
            <a:off x="165100" y="2279650"/>
            <a:ext cx="4933950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8" y="4"/>
              </a:cxn>
            </a:cxnLst>
            <a:rect l="0" t="0" r="r" b="b"/>
            <a:pathLst>
              <a:path w="3108" h="4">
                <a:moveTo>
                  <a:pt x="0" y="0"/>
                </a:moveTo>
                <a:lnTo>
                  <a:pt x="3108" y="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81" name="Freeform 17"/>
          <p:cNvSpPr>
            <a:spLocks/>
          </p:cNvSpPr>
          <p:nvPr/>
        </p:nvSpPr>
        <p:spPr bwMode="auto">
          <a:xfrm>
            <a:off x="158750" y="2006600"/>
            <a:ext cx="494030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82" name="Freeform 18"/>
          <p:cNvSpPr>
            <a:spLocks/>
          </p:cNvSpPr>
          <p:nvPr/>
        </p:nvSpPr>
        <p:spPr bwMode="auto">
          <a:xfrm>
            <a:off x="171450" y="1727200"/>
            <a:ext cx="49276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4" y="0"/>
              </a:cxn>
            </a:cxnLst>
            <a:rect l="0" t="0" r="r" b="b"/>
            <a:pathLst>
              <a:path w="3104" h="1">
                <a:moveTo>
                  <a:pt x="0" y="0"/>
                </a:moveTo>
                <a:lnTo>
                  <a:pt x="3104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83" name="Freeform 19"/>
          <p:cNvSpPr>
            <a:spLocks/>
          </p:cNvSpPr>
          <p:nvPr/>
        </p:nvSpPr>
        <p:spPr bwMode="auto">
          <a:xfrm>
            <a:off x="184150" y="1447800"/>
            <a:ext cx="490855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092" y="0"/>
              </a:cxn>
            </a:cxnLst>
            <a:rect l="0" t="0" r="r" b="b"/>
            <a:pathLst>
              <a:path w="3092" h="8">
                <a:moveTo>
                  <a:pt x="0" y="8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84" name="Freeform 20"/>
          <p:cNvSpPr>
            <a:spLocks/>
          </p:cNvSpPr>
          <p:nvPr/>
        </p:nvSpPr>
        <p:spPr bwMode="auto">
          <a:xfrm>
            <a:off x="196850" y="1155700"/>
            <a:ext cx="4902200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88" y="12"/>
              </a:cxn>
            </a:cxnLst>
            <a:rect l="0" t="0" r="r" b="b"/>
            <a:pathLst>
              <a:path w="3088" h="12">
                <a:moveTo>
                  <a:pt x="0" y="0"/>
                </a:moveTo>
                <a:lnTo>
                  <a:pt x="3088" y="1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86" name="Freeform 22"/>
          <p:cNvSpPr>
            <a:spLocks/>
          </p:cNvSpPr>
          <p:nvPr/>
        </p:nvSpPr>
        <p:spPr bwMode="auto">
          <a:xfrm>
            <a:off x="5099050" y="1181100"/>
            <a:ext cx="1588" cy="4978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36"/>
              </a:cxn>
            </a:cxnLst>
            <a:rect l="0" t="0" r="r" b="b"/>
            <a:pathLst>
              <a:path w="1" h="3136">
                <a:moveTo>
                  <a:pt x="0" y="0"/>
                </a:moveTo>
                <a:lnTo>
                  <a:pt x="0" y="3136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87" name="Freeform 23"/>
          <p:cNvSpPr>
            <a:spLocks/>
          </p:cNvSpPr>
          <p:nvPr/>
        </p:nvSpPr>
        <p:spPr bwMode="auto">
          <a:xfrm>
            <a:off x="4787900" y="1168400"/>
            <a:ext cx="6350" cy="50355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72"/>
              </a:cxn>
            </a:cxnLst>
            <a:rect l="0" t="0" r="r" b="b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88" name="Freeform 24"/>
          <p:cNvSpPr>
            <a:spLocks/>
          </p:cNvSpPr>
          <p:nvPr/>
        </p:nvSpPr>
        <p:spPr bwMode="auto">
          <a:xfrm>
            <a:off x="4476750" y="1168400"/>
            <a:ext cx="6350" cy="50292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8"/>
              </a:cxn>
            </a:cxnLst>
            <a:rect l="0" t="0" r="r" b="b"/>
            <a:pathLst>
              <a:path w="4" h="3168">
                <a:moveTo>
                  <a:pt x="4" y="0"/>
                </a:moveTo>
                <a:lnTo>
                  <a:pt x="0" y="3168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89" name="Freeform 25"/>
          <p:cNvSpPr>
            <a:spLocks/>
          </p:cNvSpPr>
          <p:nvPr/>
        </p:nvSpPr>
        <p:spPr bwMode="auto">
          <a:xfrm>
            <a:off x="4171950" y="1168400"/>
            <a:ext cx="1588" cy="5016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60"/>
              </a:cxn>
            </a:cxnLst>
            <a:rect l="0" t="0" r="r" b="b"/>
            <a:pathLst>
              <a:path w="1" h="3160">
                <a:moveTo>
                  <a:pt x="0" y="0"/>
                </a:moveTo>
                <a:lnTo>
                  <a:pt x="0" y="316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90" name="Freeform 26"/>
          <p:cNvSpPr>
            <a:spLocks/>
          </p:cNvSpPr>
          <p:nvPr/>
        </p:nvSpPr>
        <p:spPr bwMode="auto">
          <a:xfrm>
            <a:off x="3860800" y="1162050"/>
            <a:ext cx="6350" cy="50355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72"/>
              </a:cxn>
            </a:cxnLst>
            <a:rect l="0" t="0" r="r" b="b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91" name="Freeform 27"/>
          <p:cNvSpPr>
            <a:spLocks/>
          </p:cNvSpPr>
          <p:nvPr/>
        </p:nvSpPr>
        <p:spPr bwMode="auto">
          <a:xfrm>
            <a:off x="3536950" y="1155700"/>
            <a:ext cx="22225" cy="5065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" y="3191"/>
              </a:cxn>
            </a:cxnLst>
            <a:rect l="0" t="0" r="r" b="b"/>
            <a:pathLst>
              <a:path w="14" h="3191">
                <a:moveTo>
                  <a:pt x="0" y="0"/>
                </a:moveTo>
                <a:lnTo>
                  <a:pt x="14" y="3191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92" name="Freeform 28"/>
          <p:cNvSpPr>
            <a:spLocks/>
          </p:cNvSpPr>
          <p:nvPr/>
        </p:nvSpPr>
        <p:spPr bwMode="auto">
          <a:xfrm>
            <a:off x="3244850" y="1181100"/>
            <a:ext cx="6350" cy="50165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0"/>
              </a:cxn>
            </a:cxnLst>
            <a:rect l="0" t="0" r="r" b="b"/>
            <a:pathLst>
              <a:path w="4" h="3160">
                <a:moveTo>
                  <a:pt x="4" y="0"/>
                </a:moveTo>
                <a:lnTo>
                  <a:pt x="0" y="316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93" name="Freeform 29"/>
          <p:cNvSpPr>
            <a:spLocks/>
          </p:cNvSpPr>
          <p:nvPr/>
        </p:nvSpPr>
        <p:spPr bwMode="auto">
          <a:xfrm>
            <a:off x="2940050" y="1181100"/>
            <a:ext cx="1588" cy="5003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52"/>
              </a:cxn>
            </a:cxnLst>
            <a:rect l="0" t="0" r="r" b="b"/>
            <a:pathLst>
              <a:path w="1" h="3152">
                <a:moveTo>
                  <a:pt x="0" y="0"/>
                </a:moveTo>
                <a:lnTo>
                  <a:pt x="0" y="315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94" name="Freeform 30"/>
          <p:cNvSpPr>
            <a:spLocks/>
          </p:cNvSpPr>
          <p:nvPr/>
        </p:nvSpPr>
        <p:spPr bwMode="auto">
          <a:xfrm>
            <a:off x="2317750" y="1143000"/>
            <a:ext cx="17463" cy="5078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3199"/>
              </a:cxn>
            </a:cxnLst>
            <a:rect l="0" t="0" r="r" b="b"/>
            <a:pathLst>
              <a:path w="11" h="3199">
                <a:moveTo>
                  <a:pt x="0" y="0"/>
                </a:moveTo>
                <a:lnTo>
                  <a:pt x="11" y="3199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95" name="Freeform 31"/>
          <p:cNvSpPr>
            <a:spLocks/>
          </p:cNvSpPr>
          <p:nvPr/>
        </p:nvSpPr>
        <p:spPr bwMode="auto">
          <a:xfrm>
            <a:off x="2006600" y="1193800"/>
            <a:ext cx="25400" cy="5003800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0" y="3152"/>
              </a:cxn>
            </a:cxnLst>
            <a:rect l="0" t="0" r="r" b="b"/>
            <a:pathLst>
              <a:path w="16" h="3152">
                <a:moveTo>
                  <a:pt x="16" y="0"/>
                </a:moveTo>
                <a:lnTo>
                  <a:pt x="0" y="315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96" name="Freeform 32"/>
          <p:cNvSpPr>
            <a:spLocks/>
          </p:cNvSpPr>
          <p:nvPr/>
        </p:nvSpPr>
        <p:spPr bwMode="auto">
          <a:xfrm>
            <a:off x="1708150" y="1174750"/>
            <a:ext cx="6350" cy="50228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4"/>
              </a:cxn>
            </a:cxnLst>
            <a:rect l="0" t="0" r="r" b="b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97" name="Freeform 33"/>
          <p:cNvSpPr>
            <a:spLocks/>
          </p:cNvSpPr>
          <p:nvPr/>
        </p:nvSpPr>
        <p:spPr bwMode="auto">
          <a:xfrm>
            <a:off x="1390650" y="1168400"/>
            <a:ext cx="12700" cy="5022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3164"/>
              </a:cxn>
            </a:cxnLst>
            <a:rect l="0" t="0" r="r" b="b"/>
            <a:pathLst>
              <a:path w="8" h="3164">
                <a:moveTo>
                  <a:pt x="0" y="0"/>
                </a:moveTo>
                <a:lnTo>
                  <a:pt x="8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98" name="Freeform 34"/>
          <p:cNvSpPr>
            <a:spLocks/>
          </p:cNvSpPr>
          <p:nvPr/>
        </p:nvSpPr>
        <p:spPr bwMode="auto">
          <a:xfrm>
            <a:off x="1092200" y="1168400"/>
            <a:ext cx="6350" cy="50228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4"/>
              </a:cxn>
            </a:cxnLst>
            <a:rect l="0" t="0" r="r" b="b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699" name="Freeform 35"/>
          <p:cNvSpPr>
            <a:spLocks/>
          </p:cNvSpPr>
          <p:nvPr/>
        </p:nvSpPr>
        <p:spPr bwMode="auto">
          <a:xfrm>
            <a:off x="787400" y="1168400"/>
            <a:ext cx="1588" cy="5035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72"/>
              </a:cxn>
            </a:cxnLst>
            <a:rect l="0" t="0" r="r" b="b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700" name="Freeform 36"/>
          <p:cNvSpPr>
            <a:spLocks/>
          </p:cNvSpPr>
          <p:nvPr/>
        </p:nvSpPr>
        <p:spPr bwMode="auto">
          <a:xfrm>
            <a:off x="476250" y="1168400"/>
            <a:ext cx="1588" cy="5022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64"/>
              </a:cxn>
            </a:cxnLst>
            <a:rect l="0" t="0" r="r" b="b"/>
            <a:pathLst>
              <a:path w="1" h="3164">
                <a:moveTo>
                  <a:pt x="0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701" name="Freeform 37"/>
          <p:cNvSpPr>
            <a:spLocks/>
          </p:cNvSpPr>
          <p:nvPr/>
        </p:nvSpPr>
        <p:spPr bwMode="auto">
          <a:xfrm>
            <a:off x="101600" y="3695700"/>
            <a:ext cx="50800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00" y="0"/>
              </a:cxn>
            </a:cxnLst>
            <a:rect l="0" t="0" r="r" b="b"/>
            <a:pathLst>
              <a:path w="3200" h="1">
                <a:moveTo>
                  <a:pt x="0" y="0"/>
                </a:moveTo>
                <a:lnTo>
                  <a:pt x="320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702" name="Line 38"/>
          <p:cNvSpPr>
            <a:spLocks noChangeShapeType="1"/>
          </p:cNvSpPr>
          <p:nvPr/>
        </p:nvSpPr>
        <p:spPr bwMode="auto">
          <a:xfrm flipV="1">
            <a:off x="2643188" y="1146175"/>
            <a:ext cx="0" cy="5040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703" name="Text Box 39"/>
          <p:cNvSpPr txBox="1">
            <a:spLocks noChangeArrowheads="1"/>
          </p:cNvSpPr>
          <p:nvPr/>
        </p:nvSpPr>
        <p:spPr bwMode="auto">
          <a:xfrm>
            <a:off x="2859088" y="3665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41704" name="Text Box 40"/>
          <p:cNvSpPr txBox="1">
            <a:spLocks noChangeArrowheads="1"/>
          </p:cNvSpPr>
          <p:nvPr/>
        </p:nvSpPr>
        <p:spPr bwMode="auto">
          <a:xfrm>
            <a:off x="281940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1</a:t>
            </a:r>
          </a:p>
        </p:txBody>
      </p:sp>
      <p:sp>
        <p:nvSpPr>
          <p:cNvPr id="241706" name="Text Box 42"/>
          <p:cNvSpPr txBox="1">
            <a:spLocks noChangeArrowheads="1"/>
          </p:cNvSpPr>
          <p:nvPr/>
        </p:nvSpPr>
        <p:spPr bwMode="auto">
          <a:xfrm>
            <a:off x="4800600" y="35956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х</a:t>
            </a:r>
          </a:p>
        </p:txBody>
      </p:sp>
      <p:sp>
        <p:nvSpPr>
          <p:cNvPr id="241707" name="Text Box 43"/>
          <p:cNvSpPr txBox="1">
            <a:spLocks noChangeArrowheads="1"/>
          </p:cNvSpPr>
          <p:nvPr/>
        </p:nvSpPr>
        <p:spPr bwMode="auto">
          <a:xfrm>
            <a:off x="2209800" y="99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у</a:t>
            </a:r>
          </a:p>
        </p:txBody>
      </p:sp>
      <p:sp>
        <p:nvSpPr>
          <p:cNvPr id="241708" name="Freeform 44"/>
          <p:cNvSpPr>
            <a:spLocks/>
          </p:cNvSpPr>
          <p:nvPr/>
        </p:nvSpPr>
        <p:spPr bwMode="auto">
          <a:xfrm>
            <a:off x="2032000" y="1143000"/>
            <a:ext cx="1244600" cy="4775200"/>
          </a:xfrm>
          <a:custGeom>
            <a:avLst/>
            <a:gdLst/>
            <a:ahLst/>
            <a:cxnLst>
              <a:cxn ang="0">
                <a:pos x="0" y="3008"/>
              </a:cxn>
              <a:cxn ang="0">
                <a:pos x="80" y="2272"/>
              </a:cxn>
              <a:cxn ang="0">
                <a:pos x="176" y="1800"/>
              </a:cxn>
              <a:cxn ang="0">
                <a:pos x="384" y="1600"/>
              </a:cxn>
              <a:cxn ang="0">
                <a:pos x="576" y="1416"/>
              </a:cxn>
              <a:cxn ang="0">
                <a:pos x="704" y="912"/>
              </a:cxn>
              <a:cxn ang="0">
                <a:pos x="784" y="0"/>
              </a:cxn>
            </a:cxnLst>
            <a:rect l="0" t="0" r="r" b="b"/>
            <a:pathLst>
              <a:path w="784" h="3008">
                <a:moveTo>
                  <a:pt x="0" y="3008"/>
                </a:moveTo>
                <a:cubicBezTo>
                  <a:pt x="13" y="2885"/>
                  <a:pt x="51" y="2473"/>
                  <a:pt x="80" y="2272"/>
                </a:cubicBezTo>
                <a:cubicBezTo>
                  <a:pt x="109" y="2071"/>
                  <a:pt x="125" y="1912"/>
                  <a:pt x="176" y="1800"/>
                </a:cubicBezTo>
                <a:cubicBezTo>
                  <a:pt x="227" y="1688"/>
                  <a:pt x="317" y="1664"/>
                  <a:pt x="384" y="1600"/>
                </a:cubicBezTo>
                <a:cubicBezTo>
                  <a:pt x="451" y="1536"/>
                  <a:pt x="523" y="1531"/>
                  <a:pt x="576" y="1416"/>
                </a:cubicBezTo>
                <a:cubicBezTo>
                  <a:pt x="629" y="1301"/>
                  <a:pt x="669" y="1148"/>
                  <a:pt x="704" y="912"/>
                </a:cubicBezTo>
                <a:cubicBezTo>
                  <a:pt x="739" y="676"/>
                  <a:pt x="767" y="190"/>
                  <a:pt x="784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709" name="Oval 45"/>
          <p:cNvSpPr>
            <a:spLocks noChangeArrowheads="1"/>
          </p:cNvSpPr>
          <p:nvPr/>
        </p:nvSpPr>
        <p:spPr bwMode="auto">
          <a:xfrm>
            <a:off x="28956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41711" name="Object 47"/>
          <p:cNvGraphicFramePr>
            <a:graphicFrameLocks noChangeAspect="1"/>
          </p:cNvGraphicFramePr>
          <p:nvPr/>
        </p:nvGraphicFramePr>
        <p:xfrm>
          <a:off x="5334000" y="1219200"/>
          <a:ext cx="2209800" cy="588963"/>
        </p:xfrm>
        <a:graphic>
          <a:graphicData uri="http://schemas.openxmlformats.org/presentationml/2006/ole">
            <p:oleObj spid="_x0000_s241711" name="Формула" r:id="rId3" imgW="761760" imgH="203040" progId="Equation.3">
              <p:embed/>
            </p:oleObj>
          </a:graphicData>
        </a:graphic>
      </p:graphicFrame>
      <p:sp>
        <p:nvSpPr>
          <p:cNvPr id="241712" name="Text Box 48"/>
          <p:cNvSpPr txBox="1">
            <a:spLocks noChangeArrowheads="1"/>
          </p:cNvSpPr>
          <p:nvPr/>
        </p:nvSpPr>
        <p:spPr bwMode="auto">
          <a:xfrm>
            <a:off x="2057400" y="6096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у = х</a:t>
            </a:r>
            <a:r>
              <a:rPr lang="ru-RU" sz="2400" b="1" baseline="30000"/>
              <a:t>3</a:t>
            </a:r>
            <a:r>
              <a:rPr lang="ru-RU" sz="2400" b="1"/>
              <a:t>,    у = х</a:t>
            </a:r>
            <a:r>
              <a:rPr lang="ru-RU" sz="2400" b="1" baseline="30000"/>
              <a:t>5</a:t>
            </a:r>
            <a:r>
              <a:rPr lang="ru-RU" sz="2400" b="1"/>
              <a:t>,</a:t>
            </a:r>
            <a:r>
              <a:rPr lang="ru-RU" sz="2400" b="1" baseline="30000"/>
              <a:t>       </a:t>
            </a:r>
            <a:r>
              <a:rPr lang="ru-RU" sz="2400" b="1"/>
              <a:t>у = х</a:t>
            </a:r>
            <a:r>
              <a:rPr lang="ru-RU" sz="2400" b="1" baseline="30000"/>
              <a:t>7</a:t>
            </a:r>
            <a:r>
              <a:rPr lang="ru-RU" sz="2400" b="1"/>
              <a:t>,   у = х</a:t>
            </a:r>
            <a:r>
              <a:rPr lang="ru-RU" sz="2400" b="1" baseline="30000"/>
              <a:t>9</a:t>
            </a:r>
            <a:r>
              <a:rPr lang="ru-RU" sz="2400" b="1"/>
              <a:t>,  …                     </a:t>
            </a:r>
          </a:p>
        </p:txBody>
      </p:sp>
      <p:sp>
        <p:nvSpPr>
          <p:cNvPr id="241713" name="Text Box 49"/>
          <p:cNvSpPr txBox="1">
            <a:spLocks noChangeArrowheads="1"/>
          </p:cNvSpPr>
          <p:nvPr/>
        </p:nvSpPr>
        <p:spPr bwMode="auto">
          <a:xfrm>
            <a:off x="914400" y="1981200"/>
            <a:ext cx="98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у = х</a:t>
            </a:r>
            <a:r>
              <a:rPr lang="ru-RU" sz="2400" b="1" baseline="30000"/>
              <a:t>2</a:t>
            </a:r>
            <a:endParaRPr lang="ru-RU" sz="2400" b="1"/>
          </a:p>
        </p:txBody>
      </p:sp>
      <p:graphicFrame>
        <p:nvGraphicFramePr>
          <p:cNvPr id="241714" name="Object 50"/>
          <p:cNvGraphicFramePr>
            <a:graphicFrameLocks noChangeAspect="1"/>
          </p:cNvGraphicFramePr>
          <p:nvPr/>
        </p:nvGraphicFramePr>
        <p:xfrm>
          <a:off x="5297488" y="1981200"/>
          <a:ext cx="2320925" cy="588963"/>
        </p:xfrm>
        <a:graphic>
          <a:graphicData uri="http://schemas.openxmlformats.org/presentationml/2006/ole">
            <p:oleObj spid="_x0000_s241714" name="Формула" r:id="rId4" imgW="799920" imgH="203040" progId="Equation.3">
              <p:embed/>
            </p:oleObj>
          </a:graphicData>
        </a:graphic>
      </p:graphicFrame>
      <p:sp>
        <p:nvSpPr>
          <p:cNvPr id="241715" name="Freeform 51"/>
          <p:cNvSpPr>
            <a:spLocks/>
          </p:cNvSpPr>
          <p:nvPr/>
        </p:nvSpPr>
        <p:spPr bwMode="auto">
          <a:xfrm>
            <a:off x="177800" y="3695700"/>
            <a:ext cx="47752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08" y="0"/>
              </a:cxn>
            </a:cxnLst>
            <a:rect l="0" t="0" r="r" b="b"/>
            <a:pathLst>
              <a:path w="3008" h="1">
                <a:moveTo>
                  <a:pt x="0" y="0"/>
                </a:moveTo>
                <a:lnTo>
                  <a:pt x="3008" y="0"/>
                </a:lnTo>
              </a:path>
            </a:pathLst>
          </a:custGeom>
          <a:noFill/>
          <a:ln w="38100" cmpd="sng">
            <a:solidFill>
              <a:srgbClr val="33CC33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717" name="Freeform 53"/>
          <p:cNvSpPr>
            <a:spLocks/>
          </p:cNvSpPr>
          <p:nvPr/>
        </p:nvSpPr>
        <p:spPr bwMode="auto">
          <a:xfrm>
            <a:off x="2641600" y="1358900"/>
            <a:ext cx="1588" cy="4978400"/>
          </a:xfrm>
          <a:custGeom>
            <a:avLst/>
            <a:gdLst/>
            <a:ahLst/>
            <a:cxnLst>
              <a:cxn ang="0">
                <a:pos x="0" y="3136"/>
              </a:cxn>
              <a:cxn ang="0">
                <a:pos x="0" y="0"/>
              </a:cxn>
            </a:cxnLst>
            <a:rect l="0" t="0" r="r" b="b"/>
            <a:pathLst>
              <a:path w="1" h="3136">
                <a:moveTo>
                  <a:pt x="0" y="313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718" name="Text Box 54"/>
          <p:cNvSpPr txBox="1">
            <a:spLocks noChangeArrowheads="1"/>
          </p:cNvSpPr>
          <p:nvPr/>
        </p:nvSpPr>
        <p:spPr bwMode="auto">
          <a:xfrm>
            <a:off x="5105400" y="2819400"/>
            <a:ext cx="411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Функция у=х</a:t>
            </a:r>
            <a:r>
              <a:rPr lang="ru-RU" sz="2400" b="1" baseline="30000"/>
              <a:t>2</a:t>
            </a:r>
            <a:r>
              <a:rPr lang="en-US" sz="2400" b="1" baseline="30000"/>
              <a:t>n</a:t>
            </a:r>
            <a:r>
              <a:rPr lang="ru-RU" sz="2400" b="1" baseline="30000"/>
              <a:t>-1</a:t>
            </a:r>
            <a:r>
              <a:rPr lang="en-US" sz="2400" b="1"/>
              <a:t> </a:t>
            </a:r>
            <a:r>
              <a:rPr lang="ru-RU" sz="2400" b="1"/>
              <a:t>нечетная, </a:t>
            </a:r>
          </a:p>
          <a:p>
            <a:r>
              <a:rPr lang="ru-RU" sz="2400" b="1"/>
              <a:t>т.к. (</a:t>
            </a:r>
            <a:r>
              <a:rPr lang="ru-RU" sz="2400" b="1">
                <a:solidFill>
                  <a:srgbClr val="FF0000"/>
                </a:solidFill>
              </a:rPr>
              <a:t>–</a:t>
            </a:r>
            <a:r>
              <a:rPr lang="ru-RU" sz="2400" b="1"/>
              <a:t>х)</a:t>
            </a:r>
            <a:r>
              <a:rPr lang="ru-RU" sz="2400" b="1" baseline="30000"/>
              <a:t>2</a:t>
            </a:r>
            <a:r>
              <a:rPr lang="en-US" sz="2400" b="1" baseline="30000"/>
              <a:t>n</a:t>
            </a:r>
            <a:r>
              <a:rPr lang="ru-RU" sz="2400" b="1" baseline="30000"/>
              <a:t>-1</a:t>
            </a:r>
            <a:r>
              <a:rPr lang="ru-RU" sz="2400" b="1"/>
              <a:t> = </a:t>
            </a:r>
            <a:r>
              <a:rPr lang="ru-RU" sz="2400" b="1">
                <a:solidFill>
                  <a:srgbClr val="FF0000"/>
                </a:solidFill>
              </a:rPr>
              <a:t>–</a:t>
            </a:r>
            <a:r>
              <a:rPr lang="ru-RU" sz="2400" b="1"/>
              <a:t> х</a:t>
            </a:r>
            <a:r>
              <a:rPr lang="ru-RU" sz="2400" b="1" baseline="30000"/>
              <a:t>2</a:t>
            </a:r>
            <a:r>
              <a:rPr lang="en-US" sz="2400" b="1" baseline="30000"/>
              <a:t>n</a:t>
            </a:r>
            <a:r>
              <a:rPr lang="ru-RU" sz="2400" b="1" baseline="30000"/>
              <a:t>-1</a:t>
            </a:r>
            <a:endParaRPr lang="ru-RU" sz="2400" b="1"/>
          </a:p>
        </p:txBody>
      </p:sp>
      <p:grpSp>
        <p:nvGrpSpPr>
          <p:cNvPr id="241725" name="Group 61"/>
          <p:cNvGrpSpPr>
            <a:grpSpLocks/>
          </p:cNvGrpSpPr>
          <p:nvPr/>
        </p:nvGrpSpPr>
        <p:grpSpPr bwMode="auto">
          <a:xfrm rot="17396008" flipH="1">
            <a:off x="855663" y="4402137"/>
            <a:ext cx="723900" cy="1825625"/>
            <a:chOff x="3797" y="754"/>
            <a:chExt cx="852" cy="1931"/>
          </a:xfrm>
        </p:grpSpPr>
        <p:sp>
          <p:nvSpPr>
            <p:cNvPr id="241726" name="Freeform 62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1727" name="Freeform 63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1728" name="Freeform 64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1729" name="Freeform 65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1705" name="Text Box 41"/>
          <p:cNvSpPr txBox="1">
            <a:spLocks noChangeArrowheads="1"/>
          </p:cNvSpPr>
          <p:nvPr/>
        </p:nvSpPr>
        <p:spPr bwMode="auto">
          <a:xfrm>
            <a:off x="2362200" y="3595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0</a:t>
            </a:r>
          </a:p>
        </p:txBody>
      </p:sp>
      <p:sp>
        <p:nvSpPr>
          <p:cNvPr id="241710" name="Oval 46"/>
          <p:cNvSpPr>
            <a:spLocks noChangeArrowheads="1"/>
          </p:cNvSpPr>
          <p:nvPr/>
        </p:nvSpPr>
        <p:spPr bwMode="auto">
          <a:xfrm>
            <a:off x="22860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1716" name="Oval 52"/>
          <p:cNvSpPr>
            <a:spLocks noChangeArrowheads="1"/>
          </p:cNvSpPr>
          <p:nvPr/>
        </p:nvSpPr>
        <p:spPr bwMode="auto">
          <a:xfrm>
            <a:off x="25908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1741" name="Group 77"/>
          <p:cNvGrpSpPr>
            <a:grpSpLocks/>
          </p:cNvGrpSpPr>
          <p:nvPr/>
        </p:nvGrpSpPr>
        <p:grpSpPr bwMode="auto">
          <a:xfrm>
            <a:off x="5105400" y="3886200"/>
            <a:ext cx="3873500" cy="863600"/>
            <a:chOff x="3216" y="2448"/>
            <a:chExt cx="2440" cy="544"/>
          </a:xfrm>
        </p:grpSpPr>
        <p:sp>
          <p:nvSpPr>
            <p:cNvPr id="241720" name="Text Box 56"/>
            <p:cNvSpPr txBox="1">
              <a:spLocks noChangeArrowheads="1"/>
            </p:cNvSpPr>
            <p:nvPr/>
          </p:nvSpPr>
          <p:spPr bwMode="auto">
            <a:xfrm>
              <a:off x="3216" y="2448"/>
              <a:ext cx="225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/>
                <a:t>Функция возрастает на промежутке </a:t>
              </a:r>
            </a:p>
          </p:txBody>
        </p:sp>
        <p:graphicFrame>
          <p:nvGraphicFramePr>
            <p:cNvPr id="241740" name="Object 76"/>
            <p:cNvGraphicFramePr>
              <a:graphicFrameLocks noChangeAspect="1"/>
            </p:cNvGraphicFramePr>
            <p:nvPr/>
          </p:nvGraphicFramePr>
          <p:xfrm>
            <a:off x="4704" y="2640"/>
            <a:ext cx="952" cy="352"/>
          </p:xfrm>
          <a:graphic>
            <a:graphicData uri="http://schemas.openxmlformats.org/presentationml/2006/ole">
              <p:oleObj spid="_x0000_s241740" name="Формула" r:id="rId5" imgW="583920" imgH="21564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41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1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41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6" dur="3000" fill="hold"/>
                                        <p:tgtEl>
                                          <p:spTgt spid="2417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41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4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417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1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C 0.00486 -0.06968 0.00972 -0.13889 0.01666 -0.18889 C 0.02361 -0.23889 0.02916 -0.27222 0.04166 -0.3 C 0.05416 -0.32778 0.07916 -0.33912 0.09166 -0.35556 C 0.10416 -0.37222 0.10972 -0.37222 0.11666 -0.4 C 0.12361 -0.42801 0.12916 -0.47778 0.13333 -0.52222 C 0.1375 -0.56667 0.14027 -0.63704 0.14166 -0.66667 C 0.14305 -0.6963 0.14236 -0.69815 0.14166 -0.7 " pathEditMode="relative" rAng="0" ptsTypes="aaaaaaaA">
                                      <p:cBhvr>
                                        <p:cTn id="56" dur="3000" fill="hold"/>
                                        <p:tgtEl>
                                          <p:spTgt spid="2417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-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41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41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708" grpId="0" animBg="1"/>
      <p:bldP spid="241715" grpId="0" animBg="1"/>
      <p:bldP spid="241715" grpId="1" animBg="1"/>
      <p:bldP spid="241717" grpId="0" animBg="1"/>
      <p:bldP spid="241717" grpId="1" animBg="1"/>
      <p:bldP spid="2417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Freeform 2"/>
          <p:cNvSpPr>
            <a:spLocks/>
          </p:cNvSpPr>
          <p:nvPr/>
        </p:nvSpPr>
        <p:spPr bwMode="auto">
          <a:xfrm>
            <a:off x="3430588" y="-165100"/>
            <a:ext cx="2182812" cy="7312025"/>
          </a:xfrm>
          <a:custGeom>
            <a:avLst/>
            <a:gdLst/>
            <a:ahLst/>
            <a:cxnLst>
              <a:cxn ang="0">
                <a:pos x="1375" y="0"/>
              </a:cxn>
              <a:cxn ang="0">
                <a:pos x="1287" y="1112"/>
              </a:cxn>
              <a:cxn ang="0">
                <a:pos x="1151" y="1802"/>
              </a:cxn>
              <a:cxn ang="0">
                <a:pos x="1007" y="2090"/>
              </a:cxn>
              <a:cxn ang="0">
                <a:pos x="711" y="2264"/>
              </a:cxn>
              <a:cxn ang="0">
                <a:pos x="499" y="2393"/>
              </a:cxn>
              <a:cxn ang="0">
                <a:pos x="295" y="2643"/>
              </a:cxn>
              <a:cxn ang="0">
                <a:pos x="135" y="3181"/>
              </a:cxn>
              <a:cxn ang="0">
                <a:pos x="15" y="4288"/>
              </a:cxn>
              <a:cxn ang="0">
                <a:pos x="44" y="4606"/>
              </a:cxn>
            </a:cxnLst>
            <a:rect l="0" t="0" r="r" b="b"/>
            <a:pathLst>
              <a:path w="1375" h="4606">
                <a:moveTo>
                  <a:pt x="1375" y="0"/>
                </a:moveTo>
                <a:cubicBezTo>
                  <a:pt x="1358" y="185"/>
                  <a:pt x="1324" y="812"/>
                  <a:pt x="1287" y="1112"/>
                </a:cubicBezTo>
                <a:cubicBezTo>
                  <a:pt x="1250" y="1412"/>
                  <a:pt x="1198" y="1639"/>
                  <a:pt x="1151" y="1802"/>
                </a:cubicBezTo>
                <a:cubicBezTo>
                  <a:pt x="1104" y="1965"/>
                  <a:pt x="1080" y="2013"/>
                  <a:pt x="1007" y="2090"/>
                </a:cubicBezTo>
                <a:cubicBezTo>
                  <a:pt x="934" y="2167"/>
                  <a:pt x="796" y="2213"/>
                  <a:pt x="711" y="2264"/>
                </a:cubicBezTo>
                <a:cubicBezTo>
                  <a:pt x="626" y="2315"/>
                  <a:pt x="568" y="2330"/>
                  <a:pt x="499" y="2393"/>
                </a:cubicBezTo>
                <a:cubicBezTo>
                  <a:pt x="430" y="2456"/>
                  <a:pt x="356" y="2512"/>
                  <a:pt x="295" y="2643"/>
                </a:cubicBezTo>
                <a:cubicBezTo>
                  <a:pt x="234" y="2774"/>
                  <a:pt x="182" y="2907"/>
                  <a:pt x="135" y="3181"/>
                </a:cubicBezTo>
                <a:cubicBezTo>
                  <a:pt x="88" y="3455"/>
                  <a:pt x="30" y="4051"/>
                  <a:pt x="15" y="4288"/>
                </a:cubicBezTo>
                <a:cubicBezTo>
                  <a:pt x="0" y="4525"/>
                  <a:pt x="38" y="4540"/>
                  <a:pt x="44" y="4606"/>
                </a:cubicBezTo>
              </a:path>
            </a:pathLst>
          </a:custGeom>
          <a:noFill/>
          <a:ln w="28575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42692" name="Line 4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693" name="Line 5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694" name="Text Box 6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42695" name="Line 7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696" name="Line 8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697" name="Line 9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698" name="Line 10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699" name="Line 11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00" name="Line 12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01" name="Line 13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02" name="Line 14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03" name="Line 15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04" name="Line 16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05" name="Line 17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06" name="Line 18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07" name="Line 19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08" name="Line 20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09" name="Line 21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10" name="Line 22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11" name="Line 23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12" name="Line 24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13" name="Line 25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14" name="Line 26"/>
          <p:cNvSpPr>
            <a:spLocks noChangeShapeType="1"/>
          </p:cNvSpPr>
          <p:nvPr/>
        </p:nvSpPr>
        <p:spPr bwMode="auto">
          <a:xfrm flipH="1">
            <a:off x="4906963" y="2000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15" name="Line 27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16" name="Line 28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17" name="Line 29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18" name="Line 30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19" name="Line 31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20" name="Line 32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21" name="Line 33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22" name="Line 34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23" name="Line 35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24" name="Line 36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25" name="Line 37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26" name="Line 38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27" name="Line 39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28" name="Line 40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29" name="Line 41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30" name="Line 42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31" name="Line 43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32" name="Line 44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33" name="Line 45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34" name="Line 46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35" name="Line 47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36" name="Line 48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37" name="Line 49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38" name="Text Box 50"/>
          <p:cNvSpPr txBox="1">
            <a:spLocks noChangeArrowheads="1"/>
          </p:cNvSpPr>
          <p:nvPr/>
        </p:nvSpPr>
        <p:spPr bwMode="auto">
          <a:xfrm>
            <a:off x="2782888" y="3295650"/>
            <a:ext cx="3581400" cy="9144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imes New Roman" pitchFamily="18" charset="0"/>
              </a:rPr>
              <a:t>   -</a:t>
            </a:r>
            <a:r>
              <a:rPr lang="ru-RU" sz="4800" b="1">
                <a:latin typeface="Times New Roman" pitchFamily="18" charset="0"/>
              </a:rPr>
              <a:t>1  0    1  2</a:t>
            </a:r>
          </a:p>
        </p:txBody>
      </p:sp>
      <p:sp>
        <p:nvSpPr>
          <p:cNvPr id="242744" name="Freeform 56"/>
          <p:cNvSpPr>
            <a:spLocks/>
          </p:cNvSpPr>
          <p:nvPr/>
        </p:nvSpPr>
        <p:spPr bwMode="auto">
          <a:xfrm>
            <a:off x="3581400" y="-12700"/>
            <a:ext cx="1879600" cy="6959600"/>
          </a:xfrm>
          <a:custGeom>
            <a:avLst/>
            <a:gdLst/>
            <a:ahLst/>
            <a:cxnLst>
              <a:cxn ang="0">
                <a:pos x="1184" y="0"/>
              </a:cxn>
              <a:cxn ang="0">
                <a:pos x="1136" y="1040"/>
              </a:cxn>
              <a:cxn ang="0">
                <a:pos x="1056" y="1736"/>
              </a:cxn>
              <a:cxn ang="0">
                <a:pos x="928" y="2048"/>
              </a:cxn>
              <a:cxn ang="0">
                <a:pos x="624" y="2168"/>
              </a:cxn>
              <a:cxn ang="0">
                <a:pos x="320" y="2288"/>
              </a:cxn>
              <a:cxn ang="0">
                <a:pos x="160" y="2608"/>
              </a:cxn>
              <a:cxn ang="0">
                <a:pos x="96" y="3128"/>
              </a:cxn>
              <a:cxn ang="0">
                <a:pos x="16" y="3952"/>
              </a:cxn>
              <a:cxn ang="0">
                <a:pos x="0" y="4384"/>
              </a:cxn>
            </a:cxnLst>
            <a:rect l="0" t="0" r="r" b="b"/>
            <a:pathLst>
              <a:path w="1184" h="4384">
                <a:moveTo>
                  <a:pt x="1184" y="0"/>
                </a:moveTo>
                <a:cubicBezTo>
                  <a:pt x="1176" y="173"/>
                  <a:pt x="1157" y="751"/>
                  <a:pt x="1136" y="1040"/>
                </a:cubicBezTo>
                <a:cubicBezTo>
                  <a:pt x="1115" y="1329"/>
                  <a:pt x="1091" y="1568"/>
                  <a:pt x="1056" y="1736"/>
                </a:cubicBezTo>
                <a:cubicBezTo>
                  <a:pt x="1021" y="1904"/>
                  <a:pt x="1000" y="1976"/>
                  <a:pt x="928" y="2048"/>
                </a:cubicBezTo>
                <a:cubicBezTo>
                  <a:pt x="856" y="2120"/>
                  <a:pt x="725" y="2128"/>
                  <a:pt x="624" y="2168"/>
                </a:cubicBezTo>
                <a:cubicBezTo>
                  <a:pt x="523" y="2208"/>
                  <a:pt x="397" y="2215"/>
                  <a:pt x="320" y="2288"/>
                </a:cubicBezTo>
                <a:cubicBezTo>
                  <a:pt x="243" y="2361"/>
                  <a:pt x="197" y="2468"/>
                  <a:pt x="160" y="2608"/>
                </a:cubicBezTo>
                <a:cubicBezTo>
                  <a:pt x="123" y="2748"/>
                  <a:pt x="120" y="2904"/>
                  <a:pt x="96" y="3128"/>
                </a:cubicBezTo>
                <a:cubicBezTo>
                  <a:pt x="72" y="3352"/>
                  <a:pt x="32" y="3743"/>
                  <a:pt x="16" y="3952"/>
                </a:cubicBezTo>
                <a:cubicBezTo>
                  <a:pt x="0" y="4161"/>
                  <a:pt x="3" y="4294"/>
                  <a:pt x="0" y="4384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45" name="Freeform 57"/>
          <p:cNvSpPr>
            <a:spLocks/>
          </p:cNvSpPr>
          <p:nvPr/>
        </p:nvSpPr>
        <p:spPr bwMode="auto">
          <a:xfrm>
            <a:off x="3713163" y="76200"/>
            <a:ext cx="1620837" cy="6864350"/>
          </a:xfrm>
          <a:custGeom>
            <a:avLst/>
            <a:gdLst/>
            <a:ahLst/>
            <a:cxnLst>
              <a:cxn ang="0">
                <a:pos x="1021" y="0"/>
              </a:cxn>
              <a:cxn ang="0">
                <a:pos x="1005" y="952"/>
              </a:cxn>
              <a:cxn ang="0">
                <a:pos x="973" y="1632"/>
              </a:cxn>
              <a:cxn ang="0">
                <a:pos x="877" y="2016"/>
              </a:cxn>
              <a:cxn ang="0">
                <a:pos x="541" y="2112"/>
              </a:cxn>
              <a:cxn ang="0">
                <a:pos x="189" y="2200"/>
              </a:cxn>
              <a:cxn ang="0">
                <a:pos x="93" y="2552"/>
              </a:cxn>
              <a:cxn ang="0">
                <a:pos x="13" y="3408"/>
              </a:cxn>
              <a:cxn ang="0">
                <a:pos x="13" y="4176"/>
              </a:cxn>
              <a:cxn ang="0">
                <a:pos x="13" y="4296"/>
              </a:cxn>
              <a:cxn ang="0">
                <a:pos x="13" y="4272"/>
              </a:cxn>
            </a:cxnLst>
            <a:rect l="0" t="0" r="r" b="b"/>
            <a:pathLst>
              <a:path w="1021" h="4324">
                <a:moveTo>
                  <a:pt x="1021" y="0"/>
                </a:moveTo>
                <a:cubicBezTo>
                  <a:pt x="1018" y="159"/>
                  <a:pt x="1013" y="680"/>
                  <a:pt x="1005" y="952"/>
                </a:cubicBezTo>
                <a:cubicBezTo>
                  <a:pt x="997" y="1224"/>
                  <a:pt x="994" y="1455"/>
                  <a:pt x="973" y="1632"/>
                </a:cubicBezTo>
                <a:cubicBezTo>
                  <a:pt x="952" y="1809"/>
                  <a:pt x="949" y="1936"/>
                  <a:pt x="877" y="2016"/>
                </a:cubicBezTo>
                <a:cubicBezTo>
                  <a:pt x="805" y="2096"/>
                  <a:pt x="656" y="2081"/>
                  <a:pt x="541" y="2112"/>
                </a:cubicBezTo>
                <a:cubicBezTo>
                  <a:pt x="426" y="2143"/>
                  <a:pt x="264" y="2127"/>
                  <a:pt x="189" y="2200"/>
                </a:cubicBezTo>
                <a:cubicBezTo>
                  <a:pt x="114" y="2273"/>
                  <a:pt x="122" y="2351"/>
                  <a:pt x="93" y="2552"/>
                </a:cubicBezTo>
                <a:cubicBezTo>
                  <a:pt x="64" y="2753"/>
                  <a:pt x="26" y="3137"/>
                  <a:pt x="13" y="3408"/>
                </a:cubicBezTo>
                <a:cubicBezTo>
                  <a:pt x="0" y="3679"/>
                  <a:pt x="13" y="4028"/>
                  <a:pt x="13" y="4176"/>
                </a:cubicBezTo>
                <a:cubicBezTo>
                  <a:pt x="13" y="4324"/>
                  <a:pt x="13" y="4280"/>
                  <a:pt x="13" y="4296"/>
                </a:cubicBezTo>
                <a:cubicBezTo>
                  <a:pt x="13" y="4312"/>
                  <a:pt x="13" y="4277"/>
                  <a:pt x="13" y="4272"/>
                </a:cubicBezTo>
              </a:path>
            </a:pathLst>
          </a:custGeom>
          <a:noFill/>
          <a:ln w="28575" cmpd="sng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2740" name="Oval 52"/>
          <p:cNvSpPr>
            <a:spLocks noChangeArrowheads="1"/>
          </p:cNvSpPr>
          <p:nvPr/>
        </p:nvSpPr>
        <p:spPr bwMode="auto">
          <a:xfrm>
            <a:off x="5197475" y="2630488"/>
            <a:ext cx="1397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2742" name="Oval 54"/>
          <p:cNvSpPr>
            <a:spLocks noChangeArrowheads="1"/>
          </p:cNvSpPr>
          <p:nvPr/>
        </p:nvSpPr>
        <p:spPr bwMode="auto">
          <a:xfrm>
            <a:off x="4484688" y="3351213"/>
            <a:ext cx="161925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2741" name="Oval 53"/>
          <p:cNvSpPr>
            <a:spLocks noChangeArrowheads="1"/>
          </p:cNvSpPr>
          <p:nvPr/>
        </p:nvSpPr>
        <p:spPr bwMode="auto">
          <a:xfrm>
            <a:off x="3775075" y="4071938"/>
            <a:ext cx="150813" cy="1397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2746" name="Text Box 58"/>
          <p:cNvSpPr txBox="1">
            <a:spLocks noChangeArrowheads="1"/>
          </p:cNvSpPr>
          <p:nvPr/>
        </p:nvSpPr>
        <p:spPr bwMode="auto">
          <a:xfrm>
            <a:off x="5715000" y="228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3399FF"/>
                </a:solidFill>
              </a:rPr>
              <a:t>у = х</a:t>
            </a:r>
            <a:r>
              <a:rPr lang="ru-RU" sz="2400" b="1" baseline="30000">
                <a:solidFill>
                  <a:srgbClr val="3399FF"/>
                </a:solidFill>
              </a:rPr>
              <a:t>3</a:t>
            </a:r>
            <a:r>
              <a:rPr lang="ru-RU" sz="2400" b="1"/>
              <a:t> </a:t>
            </a:r>
          </a:p>
        </p:txBody>
      </p:sp>
      <p:sp>
        <p:nvSpPr>
          <p:cNvPr id="242747" name="Text Box 59"/>
          <p:cNvSpPr txBox="1">
            <a:spLocks noChangeArrowheads="1"/>
          </p:cNvSpPr>
          <p:nvPr/>
        </p:nvSpPr>
        <p:spPr bwMode="auto">
          <a:xfrm>
            <a:off x="5334000" y="1219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8000"/>
                </a:solidFill>
              </a:rPr>
              <a:t>у = х</a:t>
            </a:r>
            <a:r>
              <a:rPr lang="ru-RU" sz="2400" b="1" baseline="30000">
                <a:solidFill>
                  <a:srgbClr val="008000"/>
                </a:solidFill>
              </a:rPr>
              <a:t>7</a:t>
            </a:r>
            <a:endParaRPr lang="ru-RU" sz="2400" b="1">
              <a:solidFill>
                <a:srgbClr val="008000"/>
              </a:solidFill>
            </a:endParaRPr>
          </a:p>
        </p:txBody>
      </p:sp>
      <p:sp>
        <p:nvSpPr>
          <p:cNvPr id="242748" name="Text Box 60"/>
          <p:cNvSpPr txBox="1">
            <a:spLocks noChangeArrowheads="1"/>
          </p:cNvSpPr>
          <p:nvPr/>
        </p:nvSpPr>
        <p:spPr bwMode="auto">
          <a:xfrm>
            <a:off x="5562600" y="685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х</a:t>
            </a:r>
            <a:r>
              <a:rPr lang="ru-RU" sz="2400" b="1" baseline="30000">
                <a:solidFill>
                  <a:srgbClr val="FF0000"/>
                </a:solidFill>
              </a:rPr>
              <a:t>5</a:t>
            </a:r>
            <a:endParaRPr lang="ru-RU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27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27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27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24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42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000"/>
                                        <p:tgtEl>
                                          <p:spTgt spid="24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42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0" grpId="0" animBg="1"/>
      <p:bldP spid="242744" grpId="0" animBg="1"/>
      <p:bldP spid="242745" grpId="0" animBg="1"/>
      <p:bldP spid="242740" grpId="0" animBg="1"/>
      <p:bldP spid="242742" grpId="0" animBg="1"/>
      <p:bldP spid="242741" grpId="0" animBg="1"/>
      <p:bldP spid="242747" grpId="0"/>
      <p:bldP spid="2427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Показатель р = –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2n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где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натуральное число</a:t>
            </a:r>
          </a:p>
        </p:txBody>
      </p:sp>
      <p:sp>
        <p:nvSpPr>
          <p:cNvPr id="243715" name="Freeform 3"/>
          <p:cNvSpPr>
            <a:spLocks/>
          </p:cNvSpPr>
          <p:nvPr/>
        </p:nvSpPr>
        <p:spPr bwMode="auto">
          <a:xfrm>
            <a:off x="171450" y="1155700"/>
            <a:ext cx="3175" cy="5035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3172"/>
              </a:cxn>
            </a:cxnLst>
            <a:rect l="0" t="0" r="r" b="b"/>
            <a:pathLst>
              <a:path w="2" h="3172">
                <a:moveTo>
                  <a:pt x="0" y="0"/>
                </a:moveTo>
                <a:lnTo>
                  <a:pt x="2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16" name="Freeform 4"/>
          <p:cNvSpPr>
            <a:spLocks/>
          </p:cNvSpPr>
          <p:nvPr/>
        </p:nvSpPr>
        <p:spPr bwMode="auto">
          <a:xfrm>
            <a:off x="247650" y="3114675"/>
            <a:ext cx="4857750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60" y="2"/>
              </a:cxn>
            </a:cxnLst>
            <a:rect l="0" t="0" r="r" b="b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17" name="Freeform 5"/>
          <p:cNvSpPr>
            <a:spLocks/>
          </p:cNvSpPr>
          <p:nvPr/>
        </p:nvSpPr>
        <p:spPr bwMode="auto">
          <a:xfrm>
            <a:off x="190500" y="5911850"/>
            <a:ext cx="49022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88" y="0"/>
              </a:cxn>
            </a:cxnLst>
            <a:rect l="0" t="0" r="r" b="b"/>
            <a:pathLst>
              <a:path w="3088" h="1">
                <a:moveTo>
                  <a:pt x="0" y="0"/>
                </a:moveTo>
                <a:lnTo>
                  <a:pt x="3088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18" name="Freeform 6"/>
          <p:cNvSpPr>
            <a:spLocks/>
          </p:cNvSpPr>
          <p:nvPr/>
        </p:nvSpPr>
        <p:spPr bwMode="auto">
          <a:xfrm>
            <a:off x="174625" y="5632450"/>
            <a:ext cx="491172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3094" y="0"/>
              </a:cxn>
            </a:cxnLst>
            <a:rect l="0" t="0" r="r" b="b"/>
            <a:pathLst>
              <a:path w="3094" h="2">
                <a:moveTo>
                  <a:pt x="0" y="2"/>
                </a:moveTo>
                <a:lnTo>
                  <a:pt x="3094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19" name="Line 7"/>
          <p:cNvSpPr>
            <a:spLocks noChangeShapeType="1"/>
          </p:cNvSpPr>
          <p:nvPr/>
        </p:nvSpPr>
        <p:spPr bwMode="auto">
          <a:xfrm>
            <a:off x="174625" y="5348288"/>
            <a:ext cx="49688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20" name="Freeform 8"/>
          <p:cNvSpPr>
            <a:spLocks/>
          </p:cNvSpPr>
          <p:nvPr/>
        </p:nvSpPr>
        <p:spPr bwMode="auto">
          <a:xfrm>
            <a:off x="177800" y="5073650"/>
            <a:ext cx="49149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6" y="0"/>
              </a:cxn>
            </a:cxnLst>
            <a:rect l="0" t="0" r="r" b="b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21" name="Freeform 9"/>
          <p:cNvSpPr>
            <a:spLocks/>
          </p:cNvSpPr>
          <p:nvPr/>
        </p:nvSpPr>
        <p:spPr bwMode="auto">
          <a:xfrm>
            <a:off x="171450" y="4794250"/>
            <a:ext cx="49085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92" y="0"/>
              </a:cxn>
            </a:cxnLst>
            <a:rect l="0" t="0" r="r" b="b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22" name="Freeform 10"/>
          <p:cNvSpPr>
            <a:spLocks/>
          </p:cNvSpPr>
          <p:nvPr/>
        </p:nvSpPr>
        <p:spPr bwMode="auto">
          <a:xfrm>
            <a:off x="165100" y="4508500"/>
            <a:ext cx="492125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00" y="0"/>
              </a:cxn>
            </a:cxnLst>
            <a:rect l="0" t="0" r="r" b="b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23" name="Freeform 11"/>
          <p:cNvSpPr>
            <a:spLocks/>
          </p:cNvSpPr>
          <p:nvPr/>
        </p:nvSpPr>
        <p:spPr bwMode="auto">
          <a:xfrm>
            <a:off x="165100" y="4229100"/>
            <a:ext cx="493395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108" y="0"/>
              </a:cxn>
            </a:cxnLst>
            <a:rect l="0" t="0" r="r" b="b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24" name="Freeform 12"/>
          <p:cNvSpPr>
            <a:spLocks/>
          </p:cNvSpPr>
          <p:nvPr/>
        </p:nvSpPr>
        <p:spPr bwMode="auto">
          <a:xfrm>
            <a:off x="152400" y="3949700"/>
            <a:ext cx="4946650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16" y="4"/>
              </a:cxn>
            </a:cxnLst>
            <a:rect l="0" t="0" r="r" b="b"/>
            <a:pathLst>
              <a:path w="3116" h="4">
                <a:moveTo>
                  <a:pt x="0" y="0"/>
                </a:moveTo>
                <a:lnTo>
                  <a:pt x="3116" y="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25" name="Freeform 13"/>
          <p:cNvSpPr>
            <a:spLocks/>
          </p:cNvSpPr>
          <p:nvPr/>
        </p:nvSpPr>
        <p:spPr bwMode="auto">
          <a:xfrm>
            <a:off x="247650" y="3397250"/>
            <a:ext cx="484505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052" y="0"/>
              </a:cxn>
            </a:cxnLst>
            <a:rect l="0" t="0" r="r" b="b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26" name="Freeform 14"/>
          <p:cNvSpPr>
            <a:spLocks/>
          </p:cNvSpPr>
          <p:nvPr/>
        </p:nvSpPr>
        <p:spPr bwMode="auto">
          <a:xfrm>
            <a:off x="177800" y="2838450"/>
            <a:ext cx="49212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0" y="0"/>
              </a:cxn>
            </a:cxnLst>
            <a:rect l="0" t="0" r="r" b="b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27" name="Freeform 15"/>
          <p:cNvSpPr>
            <a:spLocks/>
          </p:cNvSpPr>
          <p:nvPr/>
        </p:nvSpPr>
        <p:spPr bwMode="auto">
          <a:xfrm>
            <a:off x="158750" y="2559050"/>
            <a:ext cx="494030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28" name="Freeform 16"/>
          <p:cNvSpPr>
            <a:spLocks/>
          </p:cNvSpPr>
          <p:nvPr/>
        </p:nvSpPr>
        <p:spPr bwMode="auto">
          <a:xfrm>
            <a:off x="165100" y="2279650"/>
            <a:ext cx="4933950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8" y="4"/>
              </a:cxn>
            </a:cxnLst>
            <a:rect l="0" t="0" r="r" b="b"/>
            <a:pathLst>
              <a:path w="3108" h="4">
                <a:moveTo>
                  <a:pt x="0" y="0"/>
                </a:moveTo>
                <a:lnTo>
                  <a:pt x="3108" y="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29" name="Freeform 17"/>
          <p:cNvSpPr>
            <a:spLocks/>
          </p:cNvSpPr>
          <p:nvPr/>
        </p:nvSpPr>
        <p:spPr bwMode="auto">
          <a:xfrm>
            <a:off x="158750" y="2006600"/>
            <a:ext cx="494030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112" y="0"/>
              </a:cxn>
            </a:cxnLst>
            <a:rect l="0" t="0" r="r" b="b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30" name="Freeform 18"/>
          <p:cNvSpPr>
            <a:spLocks/>
          </p:cNvSpPr>
          <p:nvPr/>
        </p:nvSpPr>
        <p:spPr bwMode="auto">
          <a:xfrm>
            <a:off x="171450" y="1727200"/>
            <a:ext cx="49276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04" y="0"/>
              </a:cxn>
            </a:cxnLst>
            <a:rect l="0" t="0" r="r" b="b"/>
            <a:pathLst>
              <a:path w="3104" h="1">
                <a:moveTo>
                  <a:pt x="0" y="0"/>
                </a:moveTo>
                <a:lnTo>
                  <a:pt x="3104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31" name="Freeform 19"/>
          <p:cNvSpPr>
            <a:spLocks/>
          </p:cNvSpPr>
          <p:nvPr/>
        </p:nvSpPr>
        <p:spPr bwMode="auto">
          <a:xfrm>
            <a:off x="184150" y="1447800"/>
            <a:ext cx="490855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092" y="0"/>
              </a:cxn>
            </a:cxnLst>
            <a:rect l="0" t="0" r="r" b="b"/>
            <a:pathLst>
              <a:path w="3092" h="8">
                <a:moveTo>
                  <a:pt x="0" y="8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32" name="Freeform 20"/>
          <p:cNvSpPr>
            <a:spLocks/>
          </p:cNvSpPr>
          <p:nvPr/>
        </p:nvSpPr>
        <p:spPr bwMode="auto">
          <a:xfrm>
            <a:off x="196850" y="1155700"/>
            <a:ext cx="4902200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88" y="12"/>
              </a:cxn>
            </a:cxnLst>
            <a:rect l="0" t="0" r="r" b="b"/>
            <a:pathLst>
              <a:path w="3088" h="12">
                <a:moveTo>
                  <a:pt x="0" y="0"/>
                </a:moveTo>
                <a:lnTo>
                  <a:pt x="3088" y="1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33" name="Freeform 21"/>
          <p:cNvSpPr>
            <a:spLocks/>
          </p:cNvSpPr>
          <p:nvPr/>
        </p:nvSpPr>
        <p:spPr bwMode="auto">
          <a:xfrm>
            <a:off x="158750" y="6191250"/>
            <a:ext cx="49466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16" y="0"/>
              </a:cxn>
            </a:cxnLst>
            <a:rect l="0" t="0" r="r" b="b"/>
            <a:pathLst>
              <a:path w="3116" h="1">
                <a:moveTo>
                  <a:pt x="0" y="0"/>
                </a:moveTo>
                <a:lnTo>
                  <a:pt x="3116" y="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34" name="Freeform 22"/>
          <p:cNvSpPr>
            <a:spLocks/>
          </p:cNvSpPr>
          <p:nvPr/>
        </p:nvSpPr>
        <p:spPr bwMode="auto">
          <a:xfrm>
            <a:off x="5099050" y="1181100"/>
            <a:ext cx="1588" cy="4978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36"/>
              </a:cxn>
            </a:cxnLst>
            <a:rect l="0" t="0" r="r" b="b"/>
            <a:pathLst>
              <a:path w="1" h="3136">
                <a:moveTo>
                  <a:pt x="0" y="0"/>
                </a:moveTo>
                <a:lnTo>
                  <a:pt x="0" y="3136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35" name="Freeform 23"/>
          <p:cNvSpPr>
            <a:spLocks/>
          </p:cNvSpPr>
          <p:nvPr/>
        </p:nvSpPr>
        <p:spPr bwMode="auto">
          <a:xfrm>
            <a:off x="4787900" y="1168400"/>
            <a:ext cx="6350" cy="50355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72"/>
              </a:cxn>
            </a:cxnLst>
            <a:rect l="0" t="0" r="r" b="b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36" name="Freeform 24"/>
          <p:cNvSpPr>
            <a:spLocks/>
          </p:cNvSpPr>
          <p:nvPr/>
        </p:nvSpPr>
        <p:spPr bwMode="auto">
          <a:xfrm>
            <a:off x="4476750" y="1168400"/>
            <a:ext cx="6350" cy="50292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8"/>
              </a:cxn>
            </a:cxnLst>
            <a:rect l="0" t="0" r="r" b="b"/>
            <a:pathLst>
              <a:path w="4" h="3168">
                <a:moveTo>
                  <a:pt x="4" y="0"/>
                </a:moveTo>
                <a:lnTo>
                  <a:pt x="0" y="3168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37" name="Freeform 25"/>
          <p:cNvSpPr>
            <a:spLocks/>
          </p:cNvSpPr>
          <p:nvPr/>
        </p:nvSpPr>
        <p:spPr bwMode="auto">
          <a:xfrm>
            <a:off x="4171950" y="1168400"/>
            <a:ext cx="1588" cy="5016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60"/>
              </a:cxn>
            </a:cxnLst>
            <a:rect l="0" t="0" r="r" b="b"/>
            <a:pathLst>
              <a:path w="1" h="3160">
                <a:moveTo>
                  <a:pt x="0" y="0"/>
                </a:moveTo>
                <a:lnTo>
                  <a:pt x="0" y="316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38" name="Freeform 26"/>
          <p:cNvSpPr>
            <a:spLocks/>
          </p:cNvSpPr>
          <p:nvPr/>
        </p:nvSpPr>
        <p:spPr bwMode="auto">
          <a:xfrm>
            <a:off x="3860800" y="1162050"/>
            <a:ext cx="6350" cy="50355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72"/>
              </a:cxn>
            </a:cxnLst>
            <a:rect l="0" t="0" r="r" b="b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39" name="Freeform 27"/>
          <p:cNvSpPr>
            <a:spLocks/>
          </p:cNvSpPr>
          <p:nvPr/>
        </p:nvSpPr>
        <p:spPr bwMode="auto">
          <a:xfrm>
            <a:off x="3536950" y="1155700"/>
            <a:ext cx="22225" cy="5065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" y="3191"/>
              </a:cxn>
            </a:cxnLst>
            <a:rect l="0" t="0" r="r" b="b"/>
            <a:pathLst>
              <a:path w="14" h="3191">
                <a:moveTo>
                  <a:pt x="0" y="0"/>
                </a:moveTo>
                <a:lnTo>
                  <a:pt x="14" y="3191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40" name="Freeform 28"/>
          <p:cNvSpPr>
            <a:spLocks/>
          </p:cNvSpPr>
          <p:nvPr/>
        </p:nvSpPr>
        <p:spPr bwMode="auto">
          <a:xfrm>
            <a:off x="3244850" y="1181100"/>
            <a:ext cx="6350" cy="50165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0"/>
              </a:cxn>
            </a:cxnLst>
            <a:rect l="0" t="0" r="r" b="b"/>
            <a:pathLst>
              <a:path w="4" h="3160">
                <a:moveTo>
                  <a:pt x="4" y="0"/>
                </a:moveTo>
                <a:lnTo>
                  <a:pt x="0" y="3160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41" name="Freeform 29"/>
          <p:cNvSpPr>
            <a:spLocks/>
          </p:cNvSpPr>
          <p:nvPr/>
        </p:nvSpPr>
        <p:spPr bwMode="auto">
          <a:xfrm>
            <a:off x="2940050" y="1181100"/>
            <a:ext cx="1588" cy="5003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52"/>
              </a:cxn>
            </a:cxnLst>
            <a:rect l="0" t="0" r="r" b="b"/>
            <a:pathLst>
              <a:path w="1" h="3152">
                <a:moveTo>
                  <a:pt x="0" y="0"/>
                </a:moveTo>
                <a:lnTo>
                  <a:pt x="0" y="315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42" name="Freeform 30"/>
          <p:cNvSpPr>
            <a:spLocks/>
          </p:cNvSpPr>
          <p:nvPr/>
        </p:nvSpPr>
        <p:spPr bwMode="auto">
          <a:xfrm>
            <a:off x="2317750" y="1143000"/>
            <a:ext cx="17463" cy="5078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3199"/>
              </a:cxn>
            </a:cxnLst>
            <a:rect l="0" t="0" r="r" b="b"/>
            <a:pathLst>
              <a:path w="11" h="3199">
                <a:moveTo>
                  <a:pt x="0" y="0"/>
                </a:moveTo>
                <a:lnTo>
                  <a:pt x="11" y="3199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43" name="Freeform 31"/>
          <p:cNvSpPr>
            <a:spLocks/>
          </p:cNvSpPr>
          <p:nvPr/>
        </p:nvSpPr>
        <p:spPr bwMode="auto">
          <a:xfrm>
            <a:off x="2012950" y="1168400"/>
            <a:ext cx="1588" cy="5035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72"/>
              </a:cxn>
            </a:cxnLst>
            <a:rect l="0" t="0" r="r" b="b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44" name="Freeform 32"/>
          <p:cNvSpPr>
            <a:spLocks/>
          </p:cNvSpPr>
          <p:nvPr/>
        </p:nvSpPr>
        <p:spPr bwMode="auto">
          <a:xfrm>
            <a:off x="1708150" y="1174750"/>
            <a:ext cx="6350" cy="50228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4"/>
              </a:cxn>
            </a:cxnLst>
            <a:rect l="0" t="0" r="r" b="b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45" name="Freeform 33"/>
          <p:cNvSpPr>
            <a:spLocks/>
          </p:cNvSpPr>
          <p:nvPr/>
        </p:nvSpPr>
        <p:spPr bwMode="auto">
          <a:xfrm>
            <a:off x="1390650" y="1168400"/>
            <a:ext cx="12700" cy="5022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3164"/>
              </a:cxn>
            </a:cxnLst>
            <a:rect l="0" t="0" r="r" b="b"/>
            <a:pathLst>
              <a:path w="8" h="3164">
                <a:moveTo>
                  <a:pt x="0" y="0"/>
                </a:moveTo>
                <a:lnTo>
                  <a:pt x="8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46" name="Freeform 34"/>
          <p:cNvSpPr>
            <a:spLocks/>
          </p:cNvSpPr>
          <p:nvPr/>
        </p:nvSpPr>
        <p:spPr bwMode="auto">
          <a:xfrm>
            <a:off x="1092200" y="1168400"/>
            <a:ext cx="6350" cy="50228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164"/>
              </a:cxn>
            </a:cxnLst>
            <a:rect l="0" t="0" r="r" b="b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47" name="Freeform 35"/>
          <p:cNvSpPr>
            <a:spLocks/>
          </p:cNvSpPr>
          <p:nvPr/>
        </p:nvSpPr>
        <p:spPr bwMode="auto">
          <a:xfrm>
            <a:off x="787400" y="1168400"/>
            <a:ext cx="1588" cy="5035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72"/>
              </a:cxn>
            </a:cxnLst>
            <a:rect l="0" t="0" r="r" b="b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48" name="Freeform 36"/>
          <p:cNvSpPr>
            <a:spLocks/>
          </p:cNvSpPr>
          <p:nvPr/>
        </p:nvSpPr>
        <p:spPr bwMode="auto">
          <a:xfrm>
            <a:off x="476250" y="1168400"/>
            <a:ext cx="1588" cy="5022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64"/>
              </a:cxn>
            </a:cxnLst>
            <a:rect l="0" t="0" r="r" b="b"/>
            <a:pathLst>
              <a:path w="1" h="3164">
                <a:moveTo>
                  <a:pt x="0" y="0"/>
                </a:moveTo>
                <a:lnTo>
                  <a:pt x="0" y="3164"/>
                </a:ln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49" name="Freeform 37"/>
          <p:cNvSpPr>
            <a:spLocks/>
          </p:cNvSpPr>
          <p:nvPr/>
        </p:nvSpPr>
        <p:spPr bwMode="auto">
          <a:xfrm>
            <a:off x="101600" y="3695700"/>
            <a:ext cx="50800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00" y="0"/>
              </a:cxn>
            </a:cxnLst>
            <a:rect l="0" t="0" r="r" b="b"/>
            <a:pathLst>
              <a:path w="3200" h="1">
                <a:moveTo>
                  <a:pt x="0" y="0"/>
                </a:moveTo>
                <a:lnTo>
                  <a:pt x="320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50" name="Line 38"/>
          <p:cNvSpPr>
            <a:spLocks noChangeShapeType="1"/>
          </p:cNvSpPr>
          <p:nvPr/>
        </p:nvSpPr>
        <p:spPr bwMode="auto">
          <a:xfrm flipV="1">
            <a:off x="2643188" y="1146175"/>
            <a:ext cx="0" cy="5040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51" name="Text Box 39"/>
          <p:cNvSpPr txBox="1">
            <a:spLocks noChangeArrowheads="1"/>
          </p:cNvSpPr>
          <p:nvPr/>
        </p:nvSpPr>
        <p:spPr bwMode="auto">
          <a:xfrm>
            <a:off x="2859088" y="3665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43752" name="Text Box 40"/>
          <p:cNvSpPr txBox="1">
            <a:spLocks noChangeArrowheads="1"/>
          </p:cNvSpPr>
          <p:nvPr/>
        </p:nvSpPr>
        <p:spPr bwMode="auto">
          <a:xfrm>
            <a:off x="281940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1</a:t>
            </a:r>
          </a:p>
        </p:txBody>
      </p:sp>
      <p:sp>
        <p:nvSpPr>
          <p:cNvPr id="243753" name="Text Box 41"/>
          <p:cNvSpPr txBox="1">
            <a:spLocks noChangeArrowheads="1"/>
          </p:cNvSpPr>
          <p:nvPr/>
        </p:nvSpPr>
        <p:spPr bwMode="auto">
          <a:xfrm>
            <a:off x="235585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0</a:t>
            </a:r>
          </a:p>
        </p:txBody>
      </p:sp>
      <p:sp>
        <p:nvSpPr>
          <p:cNvPr id="243754" name="Text Box 42"/>
          <p:cNvSpPr txBox="1">
            <a:spLocks noChangeArrowheads="1"/>
          </p:cNvSpPr>
          <p:nvPr/>
        </p:nvSpPr>
        <p:spPr bwMode="auto">
          <a:xfrm>
            <a:off x="4800600" y="35956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х</a:t>
            </a:r>
          </a:p>
        </p:txBody>
      </p:sp>
      <p:sp>
        <p:nvSpPr>
          <p:cNvPr id="243755" name="Text Box 43"/>
          <p:cNvSpPr txBox="1">
            <a:spLocks noChangeArrowheads="1"/>
          </p:cNvSpPr>
          <p:nvPr/>
        </p:nvSpPr>
        <p:spPr bwMode="auto">
          <a:xfrm>
            <a:off x="2209800" y="99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у</a:t>
            </a:r>
          </a:p>
        </p:txBody>
      </p:sp>
      <p:graphicFrame>
        <p:nvGraphicFramePr>
          <p:cNvPr id="243759" name="Object 47"/>
          <p:cNvGraphicFramePr>
            <a:graphicFrameLocks noChangeAspect="1"/>
          </p:cNvGraphicFramePr>
          <p:nvPr/>
        </p:nvGraphicFramePr>
        <p:xfrm>
          <a:off x="5370513" y="1219200"/>
          <a:ext cx="2136775" cy="588963"/>
        </p:xfrm>
        <a:graphic>
          <a:graphicData uri="http://schemas.openxmlformats.org/presentationml/2006/ole">
            <p:oleObj spid="_x0000_s243759" name="Формула" r:id="rId3" imgW="736560" imgH="203040" progId="Equation.3">
              <p:embed/>
            </p:oleObj>
          </a:graphicData>
        </a:graphic>
      </p:graphicFrame>
      <p:sp>
        <p:nvSpPr>
          <p:cNvPr id="243760" name="Text Box 48"/>
          <p:cNvSpPr txBox="1">
            <a:spLocks noChangeArrowheads="1"/>
          </p:cNvSpPr>
          <p:nvPr/>
        </p:nvSpPr>
        <p:spPr bwMode="auto">
          <a:xfrm>
            <a:off x="2057400" y="6096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у = х</a:t>
            </a:r>
            <a:r>
              <a:rPr lang="ru-RU" sz="2400" b="1" baseline="30000"/>
              <a:t>-2</a:t>
            </a:r>
            <a:r>
              <a:rPr lang="ru-RU" sz="2400" b="1"/>
              <a:t>,    у = х</a:t>
            </a:r>
            <a:r>
              <a:rPr lang="ru-RU" sz="2400" b="1" baseline="30000"/>
              <a:t>-4 </a:t>
            </a:r>
            <a:r>
              <a:rPr lang="ru-RU" sz="2400" b="1"/>
              <a:t>,</a:t>
            </a:r>
            <a:r>
              <a:rPr lang="ru-RU" sz="2400" b="1" baseline="30000"/>
              <a:t>       </a:t>
            </a:r>
            <a:r>
              <a:rPr lang="ru-RU" sz="2400" b="1"/>
              <a:t>у = х</a:t>
            </a:r>
            <a:r>
              <a:rPr lang="ru-RU" sz="2400" b="1" baseline="30000"/>
              <a:t>-6</a:t>
            </a:r>
            <a:r>
              <a:rPr lang="ru-RU" sz="2400" b="1"/>
              <a:t>,   у = х</a:t>
            </a:r>
            <a:r>
              <a:rPr lang="ru-RU" sz="2400" b="1" baseline="30000"/>
              <a:t>-8</a:t>
            </a:r>
            <a:r>
              <a:rPr lang="ru-RU" sz="2400" b="1"/>
              <a:t>,  …                     </a:t>
            </a:r>
          </a:p>
        </p:txBody>
      </p:sp>
      <p:graphicFrame>
        <p:nvGraphicFramePr>
          <p:cNvPr id="243762" name="Object 50"/>
          <p:cNvGraphicFramePr>
            <a:graphicFrameLocks noChangeAspect="1"/>
          </p:cNvGraphicFramePr>
          <p:nvPr/>
        </p:nvGraphicFramePr>
        <p:xfrm>
          <a:off x="5221288" y="2133600"/>
          <a:ext cx="2319337" cy="588963"/>
        </p:xfrm>
        <a:graphic>
          <a:graphicData uri="http://schemas.openxmlformats.org/presentationml/2006/ole">
            <p:oleObj spid="_x0000_s243762" name="Формула" r:id="rId4" imgW="799920" imgH="203040" progId="Equation.3">
              <p:embed/>
            </p:oleObj>
          </a:graphicData>
        </a:graphic>
      </p:graphicFrame>
      <p:sp>
        <p:nvSpPr>
          <p:cNvPr id="243763" name="Freeform 51"/>
          <p:cNvSpPr>
            <a:spLocks/>
          </p:cNvSpPr>
          <p:nvPr/>
        </p:nvSpPr>
        <p:spPr bwMode="auto">
          <a:xfrm>
            <a:off x="177800" y="3695700"/>
            <a:ext cx="47752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08" y="0"/>
              </a:cxn>
            </a:cxnLst>
            <a:rect l="0" t="0" r="r" b="b"/>
            <a:pathLst>
              <a:path w="3008" h="1">
                <a:moveTo>
                  <a:pt x="0" y="0"/>
                </a:moveTo>
                <a:lnTo>
                  <a:pt x="3008" y="0"/>
                </a:lnTo>
              </a:path>
            </a:pathLst>
          </a:custGeom>
          <a:noFill/>
          <a:ln w="38100" cmpd="sng">
            <a:solidFill>
              <a:srgbClr val="33CC33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65" name="Freeform 53"/>
          <p:cNvSpPr>
            <a:spLocks/>
          </p:cNvSpPr>
          <p:nvPr/>
        </p:nvSpPr>
        <p:spPr bwMode="auto">
          <a:xfrm>
            <a:off x="2641600" y="1358900"/>
            <a:ext cx="1588" cy="2336800"/>
          </a:xfrm>
          <a:custGeom>
            <a:avLst/>
            <a:gdLst/>
            <a:ahLst/>
            <a:cxnLst>
              <a:cxn ang="0">
                <a:pos x="0" y="1472"/>
              </a:cxn>
              <a:cxn ang="0">
                <a:pos x="0" y="0"/>
              </a:cxn>
            </a:cxnLst>
            <a:rect l="0" t="0" r="r" b="b"/>
            <a:pathLst>
              <a:path w="1" h="1472">
                <a:moveTo>
                  <a:pt x="0" y="1472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3766" name="Text Box 54"/>
          <p:cNvSpPr txBox="1">
            <a:spLocks noChangeArrowheads="1"/>
          </p:cNvSpPr>
          <p:nvPr/>
        </p:nvSpPr>
        <p:spPr bwMode="auto">
          <a:xfrm>
            <a:off x="5257800" y="2895600"/>
            <a:ext cx="358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Функция у=х</a:t>
            </a:r>
            <a:r>
              <a:rPr lang="ru-RU" sz="2400" b="1" baseline="30000"/>
              <a:t>2</a:t>
            </a:r>
            <a:r>
              <a:rPr lang="en-US" sz="2400" b="1" baseline="30000"/>
              <a:t>n</a:t>
            </a:r>
            <a:r>
              <a:rPr lang="en-US" sz="2400" b="1"/>
              <a:t> </a:t>
            </a:r>
            <a:r>
              <a:rPr lang="ru-RU" sz="2400" b="1"/>
              <a:t>четная, </a:t>
            </a:r>
          </a:p>
          <a:p>
            <a:r>
              <a:rPr lang="ru-RU" sz="2400" b="1"/>
              <a:t>т.к. (</a:t>
            </a:r>
            <a:r>
              <a:rPr lang="ru-RU" sz="2400" b="1">
                <a:solidFill>
                  <a:srgbClr val="FF0000"/>
                </a:solidFill>
              </a:rPr>
              <a:t>–</a:t>
            </a:r>
            <a:r>
              <a:rPr lang="ru-RU" sz="2400" b="1"/>
              <a:t>х)</a:t>
            </a:r>
            <a:r>
              <a:rPr lang="ru-RU" sz="2400" b="1" baseline="30000"/>
              <a:t>-2</a:t>
            </a:r>
            <a:r>
              <a:rPr lang="en-US" sz="2400" b="1" baseline="30000"/>
              <a:t>n</a:t>
            </a:r>
            <a:r>
              <a:rPr lang="ru-RU" sz="2400" b="1"/>
              <a:t> = х</a:t>
            </a:r>
            <a:r>
              <a:rPr lang="ru-RU" sz="2400" b="1" baseline="30000"/>
              <a:t>-2</a:t>
            </a:r>
            <a:r>
              <a:rPr lang="en-US" sz="2400" b="1" baseline="30000"/>
              <a:t>n</a:t>
            </a:r>
            <a:endParaRPr lang="ru-RU" sz="2400" b="1"/>
          </a:p>
        </p:txBody>
      </p:sp>
      <p:grpSp>
        <p:nvGrpSpPr>
          <p:cNvPr id="243767" name="Group 55"/>
          <p:cNvGrpSpPr>
            <a:grpSpLocks/>
          </p:cNvGrpSpPr>
          <p:nvPr/>
        </p:nvGrpSpPr>
        <p:grpSpPr bwMode="auto">
          <a:xfrm>
            <a:off x="5181600" y="4038600"/>
            <a:ext cx="3962400" cy="1066800"/>
            <a:chOff x="3264" y="2496"/>
            <a:chExt cx="2256" cy="672"/>
          </a:xfrm>
        </p:grpSpPr>
        <p:sp>
          <p:nvSpPr>
            <p:cNvPr id="243768" name="Text Box 56"/>
            <p:cNvSpPr txBox="1">
              <a:spLocks noChangeArrowheads="1"/>
            </p:cNvSpPr>
            <p:nvPr/>
          </p:nvSpPr>
          <p:spPr bwMode="auto">
            <a:xfrm>
              <a:off x="3264" y="2496"/>
              <a:ext cx="2256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/>
                <a:t>Функция возрастает на </a:t>
              </a:r>
            </a:p>
            <a:p>
              <a:endParaRPr lang="ru-RU" sz="1200" b="1"/>
            </a:p>
            <a:p>
              <a:r>
                <a:rPr lang="ru-RU" sz="2400" b="1"/>
                <a:t>промежутке </a:t>
              </a:r>
            </a:p>
          </p:txBody>
        </p:sp>
        <p:graphicFrame>
          <p:nvGraphicFramePr>
            <p:cNvPr id="243769" name="Object 57"/>
            <p:cNvGraphicFramePr>
              <a:graphicFrameLocks noChangeAspect="1"/>
            </p:cNvGraphicFramePr>
            <p:nvPr/>
          </p:nvGraphicFramePr>
          <p:xfrm>
            <a:off x="4560" y="2784"/>
            <a:ext cx="864" cy="384"/>
          </p:xfrm>
          <a:graphic>
            <a:graphicData uri="http://schemas.openxmlformats.org/presentationml/2006/ole">
              <p:oleObj spid="_x0000_s243769" name="Формула" r:id="rId5" imgW="457200" imgH="203040" progId="Equation.3">
                <p:embed/>
              </p:oleObj>
            </a:graphicData>
          </a:graphic>
        </p:graphicFrame>
      </p:grpSp>
      <p:grpSp>
        <p:nvGrpSpPr>
          <p:cNvPr id="243770" name="Group 58"/>
          <p:cNvGrpSpPr>
            <a:grpSpLocks/>
          </p:cNvGrpSpPr>
          <p:nvPr/>
        </p:nvGrpSpPr>
        <p:grpSpPr bwMode="auto">
          <a:xfrm>
            <a:off x="5105400" y="5562600"/>
            <a:ext cx="3810000" cy="1066800"/>
            <a:chOff x="3264" y="3264"/>
            <a:chExt cx="2400" cy="672"/>
          </a:xfrm>
        </p:grpSpPr>
        <p:sp>
          <p:nvSpPr>
            <p:cNvPr id="243771" name="Text Box 59"/>
            <p:cNvSpPr txBox="1">
              <a:spLocks noChangeArrowheads="1"/>
            </p:cNvSpPr>
            <p:nvPr/>
          </p:nvSpPr>
          <p:spPr bwMode="auto">
            <a:xfrm>
              <a:off x="3264" y="3264"/>
              <a:ext cx="2256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/>
                <a:t>Функция убывает </a:t>
              </a:r>
            </a:p>
            <a:p>
              <a:endParaRPr lang="ru-RU" sz="1200" b="1"/>
            </a:p>
            <a:p>
              <a:r>
                <a:rPr lang="ru-RU" sz="2400" b="1"/>
                <a:t>на промежутке </a:t>
              </a:r>
            </a:p>
          </p:txBody>
        </p:sp>
        <p:graphicFrame>
          <p:nvGraphicFramePr>
            <p:cNvPr id="243772" name="Object 60"/>
            <p:cNvGraphicFramePr>
              <a:graphicFrameLocks noChangeAspect="1"/>
            </p:cNvGraphicFramePr>
            <p:nvPr/>
          </p:nvGraphicFramePr>
          <p:xfrm>
            <a:off x="4800" y="3552"/>
            <a:ext cx="864" cy="384"/>
          </p:xfrm>
          <a:graphic>
            <a:graphicData uri="http://schemas.openxmlformats.org/presentationml/2006/ole">
              <p:oleObj spid="_x0000_s243772" name="Формула" r:id="rId6" imgW="457200" imgH="203040" progId="Equation.3">
                <p:embed/>
              </p:oleObj>
            </a:graphicData>
          </a:graphic>
        </p:graphicFrame>
      </p:grpSp>
      <p:sp>
        <p:nvSpPr>
          <p:cNvPr id="243782" name="Oval 70"/>
          <p:cNvSpPr>
            <a:spLocks noChangeArrowheads="1"/>
          </p:cNvSpPr>
          <p:nvPr/>
        </p:nvSpPr>
        <p:spPr bwMode="auto">
          <a:xfrm>
            <a:off x="2590800" y="3657600"/>
            <a:ext cx="76200" cy="76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3789" name="Group 77"/>
          <p:cNvGrpSpPr>
            <a:grpSpLocks/>
          </p:cNvGrpSpPr>
          <p:nvPr/>
        </p:nvGrpSpPr>
        <p:grpSpPr bwMode="auto">
          <a:xfrm>
            <a:off x="242888" y="1428750"/>
            <a:ext cx="4786312" cy="2228850"/>
            <a:chOff x="153" y="900"/>
            <a:chExt cx="3015" cy="1404"/>
          </a:xfrm>
        </p:grpSpPr>
        <p:sp>
          <p:nvSpPr>
            <p:cNvPr id="243783" name="Freeform 71"/>
            <p:cNvSpPr>
              <a:spLocks/>
            </p:cNvSpPr>
            <p:nvPr/>
          </p:nvSpPr>
          <p:spPr bwMode="auto">
            <a:xfrm>
              <a:off x="153" y="900"/>
              <a:ext cx="1398" cy="1392"/>
            </a:xfrm>
            <a:custGeom>
              <a:avLst/>
              <a:gdLst/>
              <a:ahLst/>
              <a:cxnLst>
                <a:cxn ang="0">
                  <a:pos x="0" y="1392"/>
                </a:cxn>
                <a:cxn ang="0">
                  <a:pos x="798" y="1374"/>
                </a:cxn>
                <a:cxn ang="0">
                  <a:pos x="1158" y="1338"/>
                </a:cxn>
                <a:cxn ang="0">
                  <a:pos x="1308" y="1236"/>
                </a:cxn>
                <a:cxn ang="0">
                  <a:pos x="1362" y="1002"/>
                </a:cxn>
                <a:cxn ang="0">
                  <a:pos x="1380" y="660"/>
                </a:cxn>
                <a:cxn ang="0">
                  <a:pos x="1392" y="330"/>
                </a:cxn>
                <a:cxn ang="0">
                  <a:pos x="1398" y="0"/>
                </a:cxn>
              </a:cxnLst>
              <a:rect l="0" t="0" r="r" b="b"/>
              <a:pathLst>
                <a:path w="1398" h="1392">
                  <a:moveTo>
                    <a:pt x="0" y="1392"/>
                  </a:moveTo>
                  <a:cubicBezTo>
                    <a:pt x="133" y="1389"/>
                    <a:pt x="605" y="1383"/>
                    <a:pt x="798" y="1374"/>
                  </a:cubicBezTo>
                  <a:cubicBezTo>
                    <a:pt x="991" y="1365"/>
                    <a:pt x="1073" y="1361"/>
                    <a:pt x="1158" y="1338"/>
                  </a:cubicBezTo>
                  <a:cubicBezTo>
                    <a:pt x="1243" y="1315"/>
                    <a:pt x="1274" y="1292"/>
                    <a:pt x="1308" y="1236"/>
                  </a:cubicBezTo>
                  <a:cubicBezTo>
                    <a:pt x="1342" y="1180"/>
                    <a:pt x="1350" y="1098"/>
                    <a:pt x="1362" y="1002"/>
                  </a:cubicBezTo>
                  <a:cubicBezTo>
                    <a:pt x="1374" y="906"/>
                    <a:pt x="1375" y="772"/>
                    <a:pt x="1380" y="660"/>
                  </a:cubicBezTo>
                  <a:cubicBezTo>
                    <a:pt x="1385" y="548"/>
                    <a:pt x="1389" y="440"/>
                    <a:pt x="1392" y="330"/>
                  </a:cubicBezTo>
                  <a:cubicBezTo>
                    <a:pt x="1395" y="220"/>
                    <a:pt x="1397" y="69"/>
                    <a:pt x="1398" y="0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3784" name="Freeform 72"/>
            <p:cNvSpPr>
              <a:spLocks/>
            </p:cNvSpPr>
            <p:nvPr/>
          </p:nvSpPr>
          <p:spPr bwMode="auto">
            <a:xfrm flipH="1">
              <a:off x="1770" y="912"/>
              <a:ext cx="1398" cy="1392"/>
            </a:xfrm>
            <a:custGeom>
              <a:avLst/>
              <a:gdLst/>
              <a:ahLst/>
              <a:cxnLst>
                <a:cxn ang="0">
                  <a:pos x="0" y="1392"/>
                </a:cxn>
                <a:cxn ang="0">
                  <a:pos x="798" y="1374"/>
                </a:cxn>
                <a:cxn ang="0">
                  <a:pos x="1158" y="1338"/>
                </a:cxn>
                <a:cxn ang="0">
                  <a:pos x="1308" y="1236"/>
                </a:cxn>
                <a:cxn ang="0">
                  <a:pos x="1362" y="1002"/>
                </a:cxn>
                <a:cxn ang="0">
                  <a:pos x="1380" y="660"/>
                </a:cxn>
                <a:cxn ang="0">
                  <a:pos x="1392" y="330"/>
                </a:cxn>
                <a:cxn ang="0">
                  <a:pos x="1398" y="0"/>
                </a:cxn>
              </a:cxnLst>
              <a:rect l="0" t="0" r="r" b="b"/>
              <a:pathLst>
                <a:path w="1398" h="1392">
                  <a:moveTo>
                    <a:pt x="0" y="1392"/>
                  </a:moveTo>
                  <a:cubicBezTo>
                    <a:pt x="133" y="1389"/>
                    <a:pt x="605" y="1383"/>
                    <a:pt x="798" y="1374"/>
                  </a:cubicBezTo>
                  <a:cubicBezTo>
                    <a:pt x="991" y="1365"/>
                    <a:pt x="1073" y="1361"/>
                    <a:pt x="1158" y="1338"/>
                  </a:cubicBezTo>
                  <a:cubicBezTo>
                    <a:pt x="1243" y="1315"/>
                    <a:pt x="1274" y="1292"/>
                    <a:pt x="1308" y="1236"/>
                  </a:cubicBezTo>
                  <a:cubicBezTo>
                    <a:pt x="1342" y="1180"/>
                    <a:pt x="1350" y="1098"/>
                    <a:pt x="1362" y="1002"/>
                  </a:cubicBezTo>
                  <a:cubicBezTo>
                    <a:pt x="1374" y="906"/>
                    <a:pt x="1375" y="772"/>
                    <a:pt x="1380" y="660"/>
                  </a:cubicBezTo>
                  <a:cubicBezTo>
                    <a:pt x="1385" y="548"/>
                    <a:pt x="1389" y="440"/>
                    <a:pt x="1392" y="330"/>
                  </a:cubicBezTo>
                  <a:cubicBezTo>
                    <a:pt x="1395" y="220"/>
                    <a:pt x="1397" y="69"/>
                    <a:pt x="1398" y="0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3757" name="Oval 45"/>
          <p:cNvSpPr>
            <a:spLocks noChangeArrowheads="1"/>
          </p:cNvSpPr>
          <p:nvPr/>
        </p:nvSpPr>
        <p:spPr bwMode="auto">
          <a:xfrm>
            <a:off x="28956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3788" name="Group 76"/>
          <p:cNvGrpSpPr>
            <a:grpSpLocks/>
          </p:cNvGrpSpPr>
          <p:nvPr/>
        </p:nvGrpSpPr>
        <p:grpSpPr bwMode="auto">
          <a:xfrm>
            <a:off x="304800" y="3810000"/>
            <a:ext cx="4114800" cy="1171575"/>
            <a:chOff x="144" y="2862"/>
            <a:chExt cx="2592" cy="786"/>
          </a:xfrm>
        </p:grpSpPr>
        <p:graphicFrame>
          <p:nvGraphicFramePr>
            <p:cNvPr id="243785" name="Object 73"/>
            <p:cNvGraphicFramePr>
              <a:graphicFrameLocks noChangeAspect="1"/>
            </p:cNvGraphicFramePr>
            <p:nvPr/>
          </p:nvGraphicFramePr>
          <p:xfrm>
            <a:off x="144" y="3072"/>
            <a:ext cx="864" cy="421"/>
          </p:xfrm>
          <a:graphic>
            <a:graphicData uri="http://schemas.openxmlformats.org/presentationml/2006/ole">
              <p:oleObj spid="_x0000_s243785" name="Формула" r:id="rId7" imgW="469800" imgH="228600" progId="Equation.3">
                <p:embed/>
              </p:oleObj>
            </a:graphicData>
          </a:graphic>
        </p:graphicFrame>
        <p:graphicFrame>
          <p:nvGraphicFramePr>
            <p:cNvPr id="243786" name="Object 74"/>
            <p:cNvGraphicFramePr>
              <a:graphicFrameLocks noChangeAspect="1"/>
            </p:cNvGraphicFramePr>
            <p:nvPr/>
          </p:nvGraphicFramePr>
          <p:xfrm>
            <a:off x="1824" y="2862"/>
            <a:ext cx="912" cy="786"/>
          </p:xfrm>
          <a:graphic>
            <a:graphicData uri="http://schemas.openxmlformats.org/presentationml/2006/ole">
              <p:oleObj spid="_x0000_s243786" name="Формула" r:id="rId8" imgW="457200" imgH="393480" progId="Equation.3">
                <p:embed/>
              </p:oleObj>
            </a:graphicData>
          </a:graphic>
        </p:graphicFrame>
        <p:sp>
          <p:nvSpPr>
            <p:cNvPr id="243787" name="AutoShape 75"/>
            <p:cNvSpPr>
              <a:spLocks noChangeArrowheads="1"/>
            </p:cNvSpPr>
            <p:nvPr/>
          </p:nvSpPr>
          <p:spPr bwMode="auto">
            <a:xfrm>
              <a:off x="1104" y="3168"/>
              <a:ext cx="624" cy="240"/>
            </a:xfrm>
            <a:prstGeom prst="leftRightArrow">
              <a:avLst>
                <a:gd name="adj1" fmla="val 50000"/>
                <a:gd name="adj2" fmla="val 52000"/>
              </a:avLst>
            </a:prstGeom>
            <a:gradFill rotWithShape="1">
              <a:gsLst>
                <a:gs pos="0">
                  <a:srgbClr val="000000"/>
                </a:gs>
                <a:gs pos="20000">
                  <a:srgbClr val="0A128C"/>
                </a:gs>
                <a:gs pos="35000">
                  <a:srgbClr val="181CC7"/>
                </a:gs>
                <a:gs pos="44000">
                  <a:srgbClr val="7005D4"/>
                </a:gs>
                <a:gs pos="50000">
                  <a:srgbClr val="8C3D91"/>
                </a:gs>
                <a:gs pos="56000">
                  <a:srgbClr val="7005D4"/>
                </a:gs>
                <a:gs pos="65000">
                  <a:srgbClr val="181CC7"/>
                </a:gs>
                <a:gs pos="80001">
                  <a:srgbClr val="0A128C"/>
                </a:gs>
                <a:gs pos="100000">
                  <a:srgbClr val="000000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3758" name="Oval 46"/>
          <p:cNvSpPr>
            <a:spLocks noChangeArrowheads="1"/>
          </p:cNvSpPr>
          <p:nvPr/>
        </p:nvSpPr>
        <p:spPr bwMode="auto">
          <a:xfrm>
            <a:off x="22860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3773" name="Group 61"/>
          <p:cNvGrpSpPr>
            <a:grpSpLocks/>
          </p:cNvGrpSpPr>
          <p:nvPr/>
        </p:nvGrpSpPr>
        <p:grpSpPr bwMode="auto">
          <a:xfrm rot="17396008" flipH="1">
            <a:off x="-896937" y="2039937"/>
            <a:ext cx="723900" cy="1825625"/>
            <a:chOff x="3797" y="754"/>
            <a:chExt cx="852" cy="1931"/>
          </a:xfrm>
        </p:grpSpPr>
        <p:sp>
          <p:nvSpPr>
            <p:cNvPr id="243774" name="Freeform 62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3775" name="Freeform 63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3776" name="Freeform 64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3777" name="Freeform 65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43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43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4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43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500" fill="hold"/>
                                        <p:tgtEl>
                                          <p:spTgt spid="24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4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437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7.77778E-6 C 0.02848 0.00092 0.05695 0.00185 0.0915 -7.77778E-6 C 0.12622 -0.00186 0.18317 -0.00186 0.20834 -0.01112 C 0.23334 -0.02038 0.23473 -0.03149 0.24167 -0.05556 C 0.24844 -0.07964 0.24844 -0.11853 0.24983 -0.15556 C 0.2514 -0.1926 0.24983 -0.25001 0.24983 -0.27778 C 0.24983 -0.30556 0.24983 -0.3139 0.24983 -0.32223 " pathEditMode="relative" ptsTypes="aaaaaaA">
                                      <p:cBhvr>
                                        <p:cTn id="53" dur="2000" fill="hold"/>
                                        <p:tgtEl>
                                          <p:spTgt spid="2437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43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983 -0.32223 L 0.29149 -0.31112 " pathEditMode="relative" ptsTypes="AA">
                                      <p:cBhvr>
                                        <p:cTn id="61" dur="2000" fill="hold"/>
                                        <p:tgtEl>
                                          <p:spTgt spid="2437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166 -0.31111 C 0.29166 -0.26296 0.29166 -0.21481 0.29166 -0.17778 C 0.29166 -0.14074 0.29027 -0.11296 0.29166 -0.08889 C 0.29305 -0.06481 0.29444 -0.05 0.3 -0.03333 C 0.30555 -0.01666 0.30972 0.00371 0.325 0.01111 C 0.34027 0.01852 0.36666 0.00926 0.39166 0.01111 C 0.41666 0.01297 0.44444 0.02222 0.475 0.02222 C 0.50555 0.02222 0.54027 0.01667 0.575 0.01111 " pathEditMode="relative" rAng="0" ptsTypes="aaaaaaaA">
                                      <p:cBhvr>
                                        <p:cTn id="64" dur="3000" fill="hold"/>
                                        <p:tgtEl>
                                          <p:spTgt spid="2437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43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43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63" grpId="0" animBg="1"/>
      <p:bldP spid="243763" grpId="1" animBg="1"/>
      <p:bldP spid="243765" grpId="0" animBg="1"/>
      <p:bldP spid="243765" grpId="1" animBg="1"/>
      <p:bldP spid="243765" grpId="2" animBg="1"/>
      <p:bldP spid="24376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2548</TotalTime>
  <Words>803</Words>
  <Application>Microsoft PowerPoint</Application>
  <PresentationFormat>Экран (4:3)</PresentationFormat>
  <Paragraphs>235</Paragraphs>
  <Slides>25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Бумажная</vt:lpstr>
      <vt:lpstr>Microsoft Equation 3.0</vt:lpstr>
      <vt:lpstr>Степенная функция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usert</dc:creator>
  <cp:lastModifiedBy>usert</cp:lastModifiedBy>
  <cp:revision>121</cp:revision>
  <cp:lastPrinted>1601-01-01T00:00:00Z</cp:lastPrinted>
  <dcterms:created xsi:type="dcterms:W3CDTF">1601-01-01T00:00:00Z</dcterms:created>
  <dcterms:modified xsi:type="dcterms:W3CDTF">2012-06-22T04:24:49Z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